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0" r:id="rId4"/>
    <p:sldId id="272" r:id="rId5"/>
    <p:sldId id="273" r:id="rId6"/>
    <p:sldId id="274" r:id="rId7"/>
    <p:sldId id="291" r:id="rId8"/>
    <p:sldId id="276" r:id="rId9"/>
    <p:sldId id="277" r:id="rId10"/>
    <p:sldId id="278" r:id="rId11"/>
    <p:sldId id="279" r:id="rId12"/>
    <p:sldId id="292" r:id="rId13"/>
    <p:sldId id="280" r:id="rId14"/>
    <p:sldId id="281" r:id="rId15"/>
    <p:sldId id="282" r:id="rId16"/>
    <p:sldId id="283" r:id="rId17"/>
    <p:sldId id="284" r:id="rId18"/>
    <p:sldId id="285" r:id="rId19"/>
    <p:sldId id="286" r:id="rId20"/>
    <p:sldId id="287" r:id="rId21"/>
    <p:sldId id="289" r:id="rId22"/>
    <p:sldId id="256" r:id="rId23"/>
    <p:sldId id="257" r:id="rId24"/>
    <p:sldId id="258" r:id="rId25"/>
    <p:sldId id="290" r:id="rId26"/>
    <p:sldId id="266" r:id="rId27"/>
    <p:sldId id="260" r:id="rId28"/>
    <p:sldId id="261" r:id="rId29"/>
    <p:sldId id="262" r:id="rId30"/>
    <p:sldId id="265" r:id="rId31"/>
    <p:sldId id="263" r:id="rId32"/>
    <p:sldId id="264" r:id="rId33"/>
    <p:sldId id="26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556F3D4-6587-4A39-8598-05DD796C1F72}" type="datetimeFigureOut">
              <a:rPr lang="en-US" smtClean="0"/>
              <a:pPr/>
              <a:t>3/3/2025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99E0E0-9ECA-4D1B-A98F-DEEC9BFCB5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56F3D4-6587-4A39-8598-05DD796C1F72}"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56F3D4-6587-4A39-8598-05DD796C1F72}"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56F3D4-6587-4A39-8598-05DD796C1F72}"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56F3D4-6587-4A39-8598-05DD796C1F72}"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9E0E0-9ECA-4D1B-A98F-DEEC9BFCB5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56F3D4-6587-4A39-8598-05DD796C1F72}"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56F3D4-6587-4A39-8598-05DD796C1F72}"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56F3D4-6587-4A39-8598-05DD796C1F72}"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6F3D4-6587-4A39-8598-05DD796C1F72}"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56F3D4-6587-4A39-8598-05DD796C1F72}"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9E0E0-9ECA-4D1B-A98F-DEEC9BFCB50F}"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56F3D4-6587-4A39-8598-05DD796C1F72}"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99E0E0-9ECA-4D1B-A98F-DEEC9BFCB50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56F3D4-6587-4A39-8598-05DD796C1F72}" type="datetimeFigureOut">
              <a:rPr lang="en-US" smtClean="0"/>
              <a:pPr/>
              <a:t>3/3/2025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9E0E0-9ECA-4D1B-A98F-DEEC9BFCB50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rmAutofit/>
          </a:bodyPr>
          <a:lstStyle/>
          <a:p>
            <a:r>
              <a:rPr lang="en-US" dirty="0" smtClean="0"/>
              <a:t>     </a:t>
            </a:r>
            <a:r>
              <a:rPr lang="en-US" u="sng" dirty="0" smtClean="0"/>
              <a:t>MICHIGAN PROPERTY TAX</a:t>
            </a:r>
            <a:r>
              <a:rPr lang="en-US" dirty="0" smtClean="0"/>
              <a:t>     	</a:t>
            </a:r>
            <a:r>
              <a:rPr lang="en-US" u="sng" dirty="0" smtClean="0"/>
              <a:t>  </a:t>
            </a:r>
            <a:r>
              <a:rPr lang="en-US" dirty="0" smtClean="0"/>
              <a:t>	  </a:t>
            </a:r>
            <a:r>
              <a:rPr lang="en-US" u="sng" dirty="0" smtClean="0"/>
              <a:t>POVERTY EXEMPTION </a:t>
            </a:r>
            <a:endParaRPr lang="en-US" dirty="0"/>
          </a:p>
        </p:txBody>
      </p:sp>
      <p:sp>
        <p:nvSpPr>
          <p:cNvPr id="3" name="Content Placeholder 2"/>
          <p:cNvSpPr>
            <a:spLocks noGrp="1"/>
          </p:cNvSpPr>
          <p:nvPr>
            <p:ph idx="1"/>
          </p:nvPr>
        </p:nvSpPr>
        <p:spPr>
          <a:xfrm>
            <a:off x="457200" y="3048000"/>
            <a:ext cx="8229600" cy="381000"/>
          </a:xfrm>
        </p:spPr>
        <p:txBody>
          <a:bodyPr>
            <a:normAutofit fontScale="85000" lnSpcReduction="20000"/>
          </a:bodyPr>
          <a:lstStyle/>
          <a:p>
            <a:pPr>
              <a:buNone/>
            </a:pPr>
            <a:r>
              <a:rPr lang="en-US" dirty="0" smtClean="0"/>
              <a:t> </a:t>
            </a:r>
            <a:endParaRPr lang="en-US" dirty="0"/>
          </a:p>
        </p:txBody>
      </p:sp>
      <p:pic>
        <p:nvPicPr>
          <p:cNvPr id="32770" name="Picture 2" descr="Property tax illustration on a blue background"/>
          <p:cNvPicPr>
            <a:picLocks noChangeAspect="1" noChangeArrowheads="1"/>
          </p:cNvPicPr>
          <p:nvPr/>
        </p:nvPicPr>
        <p:blipFill>
          <a:blip r:embed="rId2"/>
          <a:srcRect/>
          <a:stretch>
            <a:fillRect/>
          </a:stretch>
        </p:blipFill>
        <p:spPr bwMode="auto">
          <a:xfrm>
            <a:off x="1524000" y="3048000"/>
            <a:ext cx="5962650" cy="3209925"/>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1981200"/>
          </a:xfrm>
        </p:spPr>
        <p:txBody>
          <a:bodyPr/>
          <a:lstStyle/>
          <a:p>
            <a:pPr lvl="0"/>
            <a:r>
              <a:rPr lang="en-US" dirty="0" smtClean="0">
                <a:solidFill>
                  <a:schemeClr val="tx2"/>
                </a:solidFill>
              </a:rPr>
              <a:t>Gifts, loans, inheritances, insurance payments;</a:t>
            </a:r>
          </a:p>
          <a:p>
            <a:pPr lvl="0"/>
            <a:endParaRPr lang="en-US" dirty="0" smtClean="0">
              <a:solidFill>
                <a:schemeClr val="tx2"/>
              </a:solidFill>
            </a:endParaRPr>
          </a:p>
          <a:p>
            <a:pPr lvl="0"/>
            <a:r>
              <a:rPr lang="en-US" dirty="0" smtClean="0">
                <a:solidFill>
                  <a:schemeClr val="tx2"/>
                </a:solidFill>
              </a:rPr>
              <a:t>Benefits from Medicare, Medicaid, food stamps, school lunches.</a:t>
            </a:r>
          </a:p>
          <a:p>
            <a:endParaRPr lang="en-US" dirty="0"/>
          </a:p>
        </p:txBody>
      </p:sp>
      <p:pic>
        <p:nvPicPr>
          <p:cNvPr id="26626" name="Picture 2" descr="On the desktop are reports, a pen, cash, a calculator and a card with the text BENEFITS. Business concept"/>
          <p:cNvPicPr>
            <a:picLocks noChangeAspect="1" noChangeArrowheads="1"/>
          </p:cNvPicPr>
          <p:nvPr/>
        </p:nvPicPr>
        <p:blipFill>
          <a:blip r:embed="rId2"/>
          <a:srcRect/>
          <a:stretch>
            <a:fillRect/>
          </a:stretch>
        </p:blipFill>
        <p:spPr bwMode="auto">
          <a:xfrm>
            <a:off x="1524000" y="3352800"/>
            <a:ext cx="5962650" cy="27432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 calcmode="lin" valueType="num">
                                      <p:cBhvr additive="base">
                                        <p:cTn id="10" dur="500" fill="hold"/>
                                        <p:tgtEl>
                                          <p:spTgt spid="26626"/>
                                        </p:tgtEl>
                                        <p:attrNameLst>
                                          <p:attrName>ppt_x</p:attrName>
                                        </p:attrNameLst>
                                      </p:cBhvr>
                                      <p:tavLst>
                                        <p:tav tm="0">
                                          <p:val>
                                            <p:strVal val="#ppt_x"/>
                                          </p:val>
                                        </p:tav>
                                        <p:tav tm="100000">
                                          <p:val>
                                            <p:strVal val="#ppt_x"/>
                                          </p:val>
                                        </p:tav>
                                      </p:tavLst>
                                    </p:anim>
                                    <p:anim calcmode="lin" valueType="num">
                                      <p:cBhvr additive="base">
                                        <p:cTn id="11"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2438400"/>
          </a:xfrm>
        </p:spPr>
        <p:txBody>
          <a:bodyPr>
            <a:noAutofit/>
          </a:bodyPr>
          <a:lstStyle/>
          <a:p>
            <a:pPr lvl="0"/>
            <a:r>
              <a:rPr lang="en-US" sz="2400" dirty="0" smtClean="0">
                <a:solidFill>
                  <a:schemeClr val="tx2"/>
                </a:solidFill>
              </a:rPr>
              <a:t>Local taxing unit policy </a:t>
            </a:r>
            <a:r>
              <a:rPr lang="en-US" sz="2400" u="sng" dirty="0" smtClean="0">
                <a:solidFill>
                  <a:srgbClr val="C00000"/>
                </a:solidFill>
              </a:rPr>
              <a:t>may exclude</a:t>
            </a:r>
            <a:r>
              <a:rPr lang="en-US" sz="2400" dirty="0" smtClean="0">
                <a:solidFill>
                  <a:srgbClr val="C00000"/>
                </a:solidFill>
              </a:rPr>
              <a:t> </a:t>
            </a:r>
            <a:r>
              <a:rPr lang="en-US" sz="2400" dirty="0" smtClean="0">
                <a:solidFill>
                  <a:schemeClr val="tx2"/>
                </a:solidFill>
              </a:rPr>
              <a:t>some of the above examples from the test. The </a:t>
            </a:r>
            <a:r>
              <a:rPr lang="en-US" sz="2400" u="sng" dirty="0" smtClean="0">
                <a:solidFill>
                  <a:srgbClr val="C00000"/>
                </a:solidFill>
              </a:rPr>
              <a:t>City of Jackson does not</a:t>
            </a:r>
            <a:r>
              <a:rPr lang="en-US" sz="2400" dirty="0" smtClean="0">
                <a:solidFill>
                  <a:srgbClr val="C00000"/>
                </a:solidFill>
              </a:rPr>
              <a:t> </a:t>
            </a:r>
            <a:r>
              <a:rPr lang="en-US" sz="2400" dirty="0" smtClean="0">
                <a:solidFill>
                  <a:schemeClr val="tx2"/>
                </a:solidFill>
              </a:rPr>
              <a:t>exclude any of the above. </a:t>
            </a:r>
          </a:p>
          <a:p>
            <a:pPr lvl="0"/>
            <a:endParaRPr lang="en-US" sz="2800" dirty="0" smtClean="0">
              <a:solidFill>
                <a:schemeClr val="tx2"/>
              </a:solidFill>
            </a:endParaRPr>
          </a:p>
          <a:p>
            <a:pPr lvl="0"/>
            <a:r>
              <a:rPr lang="en-US" sz="2400" dirty="0" smtClean="0">
                <a:solidFill>
                  <a:schemeClr val="tx2"/>
                </a:solidFill>
              </a:rPr>
              <a:t>For property </a:t>
            </a:r>
            <a:r>
              <a:rPr lang="en-US" sz="2400" u="sng" dirty="0" smtClean="0">
                <a:solidFill>
                  <a:srgbClr val="C00000"/>
                </a:solidFill>
              </a:rPr>
              <a:t>outside the City, check with the local taxing authority</a:t>
            </a:r>
            <a:r>
              <a:rPr lang="en-US" sz="2400" dirty="0" smtClean="0">
                <a:solidFill>
                  <a:schemeClr val="tx2"/>
                </a:solidFill>
              </a:rPr>
              <a:t> to determine what, if anything, is excluded from the test.</a:t>
            </a:r>
          </a:p>
          <a:p>
            <a:pPr>
              <a:buNone/>
            </a:pPr>
            <a:r>
              <a:rPr lang="en-US" sz="2400" dirty="0" smtClean="0"/>
              <a:t> </a:t>
            </a:r>
          </a:p>
          <a:p>
            <a:endParaRPr lang="en-US" sz="2400" dirty="0"/>
          </a:p>
        </p:txBody>
      </p:sp>
      <p:pic>
        <p:nvPicPr>
          <p:cNvPr id="25602" name="Picture 2" descr="Side view hand pressing buzzer"/>
          <p:cNvPicPr>
            <a:picLocks noChangeAspect="1" noChangeArrowheads="1"/>
          </p:cNvPicPr>
          <p:nvPr/>
        </p:nvPicPr>
        <p:blipFill>
          <a:blip r:embed="rId2"/>
          <a:srcRect/>
          <a:stretch>
            <a:fillRect/>
          </a:stretch>
        </p:blipFill>
        <p:spPr bwMode="auto">
          <a:xfrm>
            <a:off x="1600200" y="3962400"/>
            <a:ext cx="5962650" cy="24479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762000"/>
            <a:ext cx="8229600" cy="4770120"/>
          </a:xfrm>
        </p:spPr>
        <p:txBody>
          <a:bodyPr/>
          <a:lstStyle/>
          <a:p>
            <a:pPr lvl="0"/>
            <a:r>
              <a:rPr lang="en-US" sz="2800" dirty="0" smtClean="0">
                <a:solidFill>
                  <a:schemeClr val="tx2"/>
                </a:solidFill>
              </a:rPr>
              <a:t>T</a:t>
            </a:r>
            <a:r>
              <a:rPr lang="en-US" sz="2800" dirty="0" smtClean="0">
                <a:solidFill>
                  <a:schemeClr val="tx2"/>
                </a:solidFill>
              </a:rPr>
              <a:t>he</a:t>
            </a:r>
            <a:r>
              <a:rPr lang="en-US" sz="2800" dirty="0" smtClean="0">
                <a:solidFill>
                  <a:schemeClr val="tx2"/>
                </a:solidFill>
              </a:rPr>
              <a:t> </a:t>
            </a:r>
            <a:r>
              <a:rPr lang="en-US" sz="2800" b="1" u="sng" dirty="0" smtClean="0">
                <a:solidFill>
                  <a:srgbClr val="C00000"/>
                </a:solidFill>
              </a:rPr>
              <a:t>Asset Tes</a:t>
            </a:r>
            <a:r>
              <a:rPr lang="en-US" sz="2800" b="1" dirty="0" smtClean="0">
                <a:solidFill>
                  <a:srgbClr val="C00000"/>
                </a:solidFill>
              </a:rPr>
              <a:t>t</a:t>
            </a:r>
            <a:r>
              <a:rPr lang="en-US" sz="2800" dirty="0" smtClean="0">
                <a:solidFill>
                  <a:schemeClr val="tx2"/>
                </a:solidFill>
              </a:rPr>
              <a:t> is met </a:t>
            </a:r>
            <a:r>
              <a:rPr lang="en-US" sz="2800" dirty="0" smtClean="0">
                <a:solidFill>
                  <a:schemeClr val="tx2"/>
                </a:solidFill>
              </a:rPr>
              <a:t>in the City of Jackson if </a:t>
            </a:r>
            <a:r>
              <a:rPr lang="en-US" sz="2800" dirty="0" smtClean="0">
                <a:solidFill>
                  <a:schemeClr val="tx2"/>
                </a:solidFill>
              </a:rPr>
              <a:t>total </a:t>
            </a:r>
            <a:r>
              <a:rPr lang="en-US" sz="2800" i="1" u="sng" dirty="0" smtClean="0">
                <a:solidFill>
                  <a:srgbClr val="C00000"/>
                </a:solidFill>
              </a:rPr>
              <a:t>assets</a:t>
            </a:r>
            <a:r>
              <a:rPr lang="en-US" sz="2800" dirty="0" smtClean="0">
                <a:solidFill>
                  <a:srgbClr val="C00000"/>
                </a:solidFill>
              </a:rPr>
              <a:t> </a:t>
            </a:r>
            <a:r>
              <a:rPr lang="en-US" sz="2800" dirty="0" smtClean="0">
                <a:solidFill>
                  <a:schemeClr val="tx2"/>
                </a:solidFill>
              </a:rPr>
              <a:t>are less than </a:t>
            </a:r>
            <a:r>
              <a:rPr lang="en-US" sz="2800" b="1" u="sng" dirty="0" smtClean="0">
                <a:solidFill>
                  <a:srgbClr val="C00000"/>
                </a:solidFill>
              </a:rPr>
              <a:t>Federal Poverty Guidelines published in the prior calendar  </a:t>
            </a:r>
            <a:r>
              <a:rPr lang="en-US" sz="2800" b="1" u="sng" dirty="0" smtClean="0">
                <a:solidFill>
                  <a:srgbClr val="C00000"/>
                </a:solidFill>
              </a:rPr>
              <a:t>year .</a:t>
            </a:r>
            <a:r>
              <a:rPr lang="en-US" sz="2800" dirty="0" smtClean="0">
                <a:solidFill>
                  <a:schemeClr val="tx2"/>
                </a:solidFill>
              </a:rPr>
              <a:t>  </a:t>
            </a:r>
            <a:endParaRPr lang="en-US" sz="2800" dirty="0" smtClean="0">
              <a:solidFill>
                <a:schemeClr val="tx2"/>
              </a:solidFill>
            </a:endParaRPr>
          </a:p>
          <a:p>
            <a:r>
              <a:rPr lang="en-US" sz="2800" dirty="0" smtClean="0">
                <a:solidFill>
                  <a:schemeClr val="tx2"/>
                </a:solidFill>
              </a:rPr>
              <a:t> 2024 Federal Poverty Guidelines:</a:t>
            </a:r>
            <a:endParaRPr lang="en-US" dirty="0"/>
          </a:p>
        </p:txBody>
      </p:sp>
      <p:graphicFrame>
        <p:nvGraphicFramePr>
          <p:cNvPr id="20482" name="Object 2"/>
          <p:cNvGraphicFramePr>
            <a:graphicFrameLocks noChangeAspect="1"/>
          </p:cNvGraphicFramePr>
          <p:nvPr/>
        </p:nvGraphicFramePr>
        <p:xfrm>
          <a:off x="3276600" y="3200400"/>
          <a:ext cx="3048000" cy="2868613"/>
        </p:xfrm>
        <a:graphic>
          <a:graphicData uri="http://schemas.openxmlformats.org/presentationml/2006/ole">
            <p:oleObj spid="_x0000_s20482" name="Worksheet" r:id="rId3" imgW="2438376" imgH="2295515" progId="Excel.Sheet.8">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dissolve">
                                      <p:cBhvr>
                                        <p:cTn id="10"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1981200"/>
          </a:xfrm>
        </p:spPr>
        <p:txBody>
          <a:bodyPr/>
          <a:lstStyle/>
          <a:p>
            <a:pPr lvl="0">
              <a:buNone/>
            </a:pPr>
            <a:r>
              <a:rPr lang="en-US" dirty="0" smtClean="0">
                <a:solidFill>
                  <a:schemeClr val="tx2"/>
                </a:solidFill>
              </a:rPr>
              <a:t>   The law states that a full exemption (100%), or partial exemption (25%, 50%, or 75%) may be granted.  The city of </a:t>
            </a:r>
            <a:r>
              <a:rPr lang="en-US" dirty="0" smtClean="0">
                <a:solidFill>
                  <a:srgbClr val="C00000"/>
                </a:solidFill>
              </a:rPr>
              <a:t>Jackson doesn’t grant partial exemptions.</a:t>
            </a:r>
            <a:r>
              <a:rPr lang="en-US" dirty="0" smtClean="0">
                <a:solidFill>
                  <a:schemeClr val="tx2"/>
                </a:solidFill>
              </a:rPr>
              <a:t>  They grant either 100% exempt or not exempt.</a:t>
            </a:r>
          </a:p>
          <a:p>
            <a:endParaRPr lang="en-US" dirty="0"/>
          </a:p>
        </p:txBody>
      </p:sp>
      <p:pic>
        <p:nvPicPr>
          <p:cNvPr id="24578" name="Picture 2" descr="Businessman holding a white notepad with text ALL OR NOTHING business concept"/>
          <p:cNvPicPr>
            <a:picLocks noChangeAspect="1" noChangeArrowheads="1"/>
          </p:cNvPicPr>
          <p:nvPr/>
        </p:nvPicPr>
        <p:blipFill>
          <a:blip r:embed="rId2"/>
          <a:srcRect/>
          <a:stretch>
            <a:fillRect/>
          </a:stretch>
        </p:blipFill>
        <p:spPr bwMode="auto">
          <a:xfrm>
            <a:off x="1371600" y="3352800"/>
            <a:ext cx="5962650" cy="28670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2819400"/>
          </a:xfrm>
        </p:spPr>
        <p:txBody>
          <a:bodyPr>
            <a:normAutofit fontScale="92500"/>
          </a:bodyPr>
          <a:lstStyle/>
          <a:p>
            <a:pPr lvl="0">
              <a:buNone/>
            </a:pPr>
            <a:r>
              <a:rPr lang="en-US" dirty="0" smtClean="0"/>
              <a:t>   </a:t>
            </a:r>
            <a:r>
              <a:rPr lang="en-US" u="sng" dirty="0" smtClean="0">
                <a:solidFill>
                  <a:schemeClr val="tx2"/>
                </a:solidFill>
              </a:rPr>
              <a:t>How to Apply for the Poverty Exemption</a:t>
            </a:r>
            <a:endParaRPr lang="en-US" dirty="0" smtClean="0">
              <a:solidFill>
                <a:schemeClr val="tx2"/>
              </a:solidFill>
            </a:endParaRPr>
          </a:p>
          <a:p>
            <a:pPr>
              <a:buNone/>
            </a:pPr>
            <a:r>
              <a:rPr lang="en-US" dirty="0" smtClean="0">
                <a:solidFill>
                  <a:schemeClr val="tx2"/>
                </a:solidFill>
              </a:rPr>
              <a:t> </a:t>
            </a:r>
          </a:p>
          <a:p>
            <a:pPr lvl="0"/>
            <a:r>
              <a:rPr lang="en-US" dirty="0" smtClean="0">
                <a:solidFill>
                  <a:schemeClr val="tx2"/>
                </a:solidFill>
              </a:rPr>
              <a:t>To request a poverty exemption, a taxpayer must file the following with the local taxing unit:</a:t>
            </a:r>
          </a:p>
          <a:p>
            <a:pPr>
              <a:buNone/>
            </a:pPr>
            <a:r>
              <a:rPr lang="en-US" dirty="0" smtClean="0">
                <a:solidFill>
                  <a:schemeClr val="tx2"/>
                </a:solidFill>
              </a:rPr>
              <a:t> </a:t>
            </a:r>
          </a:p>
          <a:p>
            <a:pPr lvl="0"/>
            <a:r>
              <a:rPr lang="en-US" dirty="0" smtClean="0">
                <a:solidFill>
                  <a:schemeClr val="tx2"/>
                </a:solidFill>
              </a:rPr>
              <a:t>Form 5737 - Application for MCL 211.7u Poverty Exemption</a:t>
            </a:r>
          </a:p>
          <a:p>
            <a:endParaRPr lang="en-US" dirty="0"/>
          </a:p>
        </p:txBody>
      </p:sp>
      <p:pic>
        <p:nvPicPr>
          <p:cNvPr id="23554" name="Picture 2" descr="Hand writing on a paper with a pen"/>
          <p:cNvPicPr>
            <a:picLocks noChangeAspect="1" noChangeArrowheads="1"/>
          </p:cNvPicPr>
          <p:nvPr/>
        </p:nvPicPr>
        <p:blipFill>
          <a:blip r:embed="rId2"/>
          <a:srcRect/>
          <a:stretch>
            <a:fillRect/>
          </a:stretch>
        </p:blipFill>
        <p:spPr bwMode="auto">
          <a:xfrm>
            <a:off x="1447800" y="3886200"/>
            <a:ext cx="5962650" cy="22193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2286000"/>
          </a:xfrm>
        </p:spPr>
        <p:txBody>
          <a:bodyPr>
            <a:normAutofit/>
          </a:bodyPr>
          <a:lstStyle/>
          <a:p>
            <a:pPr lvl="0"/>
            <a:r>
              <a:rPr lang="en-US" dirty="0" smtClean="0">
                <a:solidFill>
                  <a:schemeClr val="tx2"/>
                </a:solidFill>
              </a:rPr>
              <a:t>Form 5739 - Affirmation of Ownership and Occupancy to Remain Exempt by Reason of Poverty.</a:t>
            </a:r>
          </a:p>
          <a:p>
            <a:pPr lvl="0"/>
            <a:endParaRPr lang="en-US" dirty="0" smtClean="0">
              <a:solidFill>
                <a:schemeClr val="tx2"/>
              </a:solidFill>
            </a:endParaRPr>
          </a:p>
          <a:p>
            <a:pPr lvl="0"/>
            <a:r>
              <a:rPr lang="en-US" dirty="0" smtClean="0">
                <a:solidFill>
                  <a:schemeClr val="tx2"/>
                </a:solidFill>
              </a:rPr>
              <a:t> Any required additional documentation, such as Federal and Michigan income tax returns</a:t>
            </a:r>
          </a:p>
          <a:p>
            <a:endParaRPr lang="en-US" dirty="0">
              <a:solidFill>
                <a:schemeClr val="tx2"/>
              </a:solidFill>
            </a:endParaRPr>
          </a:p>
        </p:txBody>
      </p:sp>
      <p:pic>
        <p:nvPicPr>
          <p:cNvPr id="22530" name="Picture 2" descr="The pen, notebook, smartphone and dollar bills is lies on the tax form 1040 U.S. Individual Income Tax Return. The time to pay taxes"/>
          <p:cNvPicPr>
            <a:picLocks noChangeAspect="1" noChangeArrowheads="1"/>
          </p:cNvPicPr>
          <p:nvPr/>
        </p:nvPicPr>
        <p:blipFill>
          <a:blip r:embed="rId2"/>
          <a:srcRect/>
          <a:stretch>
            <a:fillRect/>
          </a:stretch>
        </p:blipFill>
        <p:spPr bwMode="auto">
          <a:xfrm>
            <a:off x="1524000" y="3581400"/>
            <a:ext cx="5962650" cy="27241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 calcmode="lin" valueType="num">
                                      <p:cBhvr additive="base">
                                        <p:cTn id="10" dur="500" fill="hold"/>
                                        <p:tgtEl>
                                          <p:spTgt spid="22530"/>
                                        </p:tgtEl>
                                        <p:attrNameLst>
                                          <p:attrName>ppt_x</p:attrName>
                                        </p:attrNameLst>
                                      </p:cBhvr>
                                      <p:tavLst>
                                        <p:tav tm="0">
                                          <p:val>
                                            <p:strVal val="#ppt_x"/>
                                          </p:val>
                                        </p:tav>
                                        <p:tav tm="100000">
                                          <p:val>
                                            <p:strVal val="#ppt_x"/>
                                          </p:val>
                                        </p:tav>
                                      </p:tavLst>
                                    </p:anim>
                                    <p:anim calcmode="lin" valueType="num">
                                      <p:cBhvr additive="base">
                                        <p:cTn id="11"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2895600"/>
          </a:xfrm>
        </p:spPr>
        <p:txBody>
          <a:bodyPr>
            <a:normAutofit/>
          </a:bodyPr>
          <a:lstStyle/>
          <a:p>
            <a:pPr lvl="0"/>
            <a:r>
              <a:rPr lang="en-US" dirty="0" smtClean="0">
                <a:solidFill>
                  <a:schemeClr val="tx2"/>
                </a:solidFill>
              </a:rPr>
              <a:t>Forms may be submitted to the local assessing unit on or </a:t>
            </a:r>
            <a:r>
              <a:rPr lang="en-US" dirty="0" smtClean="0">
                <a:solidFill>
                  <a:srgbClr val="C00000"/>
                </a:solidFill>
              </a:rPr>
              <a:t>after January 1</a:t>
            </a:r>
            <a:r>
              <a:rPr lang="en-US" dirty="0" smtClean="0">
                <a:solidFill>
                  <a:schemeClr val="tx2"/>
                </a:solidFill>
              </a:rPr>
              <a:t> but </a:t>
            </a:r>
            <a:r>
              <a:rPr lang="en-US" dirty="0" smtClean="0">
                <a:solidFill>
                  <a:srgbClr val="C00000"/>
                </a:solidFill>
              </a:rPr>
              <a:t>before the day prior to the last day of the December Board of Review</a:t>
            </a:r>
            <a:r>
              <a:rPr lang="en-US" dirty="0" smtClean="0">
                <a:solidFill>
                  <a:schemeClr val="tx2"/>
                </a:solidFill>
              </a:rPr>
              <a:t> during the year in which the exemption is requested.  In the City of </a:t>
            </a:r>
            <a:r>
              <a:rPr lang="en-US" dirty="0" smtClean="0">
                <a:solidFill>
                  <a:schemeClr val="tx2"/>
                </a:solidFill>
              </a:rPr>
              <a:t>Jackson</a:t>
            </a:r>
            <a:r>
              <a:rPr lang="en-US" dirty="0" smtClean="0">
                <a:solidFill>
                  <a:schemeClr val="tx2"/>
                </a:solidFill>
              </a:rPr>
              <a:t>, </a:t>
            </a:r>
            <a:r>
              <a:rPr lang="en-US" dirty="0" smtClean="0">
                <a:solidFill>
                  <a:schemeClr val="tx2"/>
                </a:solidFill>
              </a:rPr>
              <a:t>the Board of Review meets in March, July, and December.  The </a:t>
            </a:r>
            <a:r>
              <a:rPr lang="en-US" dirty="0" smtClean="0">
                <a:solidFill>
                  <a:schemeClr val="tx2"/>
                </a:solidFill>
              </a:rPr>
              <a:t> </a:t>
            </a:r>
            <a:r>
              <a:rPr lang="en-US" dirty="0" smtClean="0">
                <a:solidFill>
                  <a:schemeClr val="tx2"/>
                </a:solidFill>
              </a:rPr>
              <a:t>deadline </a:t>
            </a:r>
            <a:r>
              <a:rPr lang="en-US" dirty="0" smtClean="0">
                <a:solidFill>
                  <a:schemeClr val="tx2"/>
                </a:solidFill>
              </a:rPr>
              <a:t>date </a:t>
            </a:r>
            <a:r>
              <a:rPr lang="en-US" dirty="0" smtClean="0">
                <a:solidFill>
                  <a:schemeClr val="tx2"/>
                </a:solidFill>
              </a:rPr>
              <a:t>is </a:t>
            </a:r>
            <a:r>
              <a:rPr lang="en-US" dirty="0" smtClean="0">
                <a:solidFill>
                  <a:srgbClr val="C00000"/>
                </a:solidFill>
              </a:rPr>
              <a:t>March 18</a:t>
            </a:r>
            <a:r>
              <a:rPr lang="en-US" dirty="0" smtClean="0">
                <a:solidFill>
                  <a:srgbClr val="FF0000"/>
                </a:solidFill>
              </a:rPr>
              <a:t> </a:t>
            </a:r>
            <a:r>
              <a:rPr lang="en-US" dirty="0" smtClean="0">
                <a:solidFill>
                  <a:schemeClr val="tx2"/>
                </a:solidFill>
              </a:rPr>
              <a:t>for the 2025 March Review.</a:t>
            </a:r>
          </a:p>
          <a:p>
            <a:endParaRPr lang="en-US" dirty="0"/>
          </a:p>
        </p:txBody>
      </p:sp>
      <p:pic>
        <p:nvPicPr>
          <p:cNvPr id="21506" name="Picture 2" descr="Memory and important date January 1, desk calendar - winter season."/>
          <p:cNvPicPr>
            <a:picLocks noChangeAspect="1" noChangeArrowheads="1"/>
          </p:cNvPicPr>
          <p:nvPr/>
        </p:nvPicPr>
        <p:blipFill>
          <a:blip r:embed="rId2"/>
          <a:srcRect/>
          <a:stretch>
            <a:fillRect/>
          </a:stretch>
        </p:blipFill>
        <p:spPr bwMode="auto">
          <a:xfrm>
            <a:off x="2057400" y="3886200"/>
            <a:ext cx="5029200" cy="23622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2590800"/>
          </a:xfrm>
        </p:spPr>
        <p:txBody>
          <a:bodyPr>
            <a:normAutofit lnSpcReduction="10000"/>
          </a:bodyPr>
          <a:lstStyle/>
          <a:p>
            <a:pPr lvl="0">
              <a:buNone/>
            </a:pPr>
            <a:r>
              <a:rPr lang="en-US" dirty="0" smtClean="0">
                <a:solidFill>
                  <a:schemeClr val="tx2"/>
                </a:solidFill>
              </a:rPr>
              <a:t>    In addition to filing Forms 5737, 5739, and submitting additional documentation, </a:t>
            </a:r>
            <a:r>
              <a:rPr lang="en-US" u="sng" dirty="0" smtClean="0">
                <a:solidFill>
                  <a:srgbClr val="C00000"/>
                </a:solidFill>
              </a:rPr>
              <a:t>a taxpayer must do all of the following</a:t>
            </a:r>
            <a:r>
              <a:rPr lang="en-US" dirty="0" smtClean="0">
                <a:solidFill>
                  <a:srgbClr val="C00000"/>
                </a:solidFill>
              </a:rPr>
              <a:t> </a:t>
            </a:r>
            <a:r>
              <a:rPr lang="en-US" dirty="0" smtClean="0">
                <a:solidFill>
                  <a:schemeClr val="tx2"/>
                </a:solidFill>
              </a:rPr>
              <a:t>to be eligible for the exemption: </a:t>
            </a:r>
          </a:p>
          <a:p>
            <a:pPr>
              <a:buNone/>
            </a:pPr>
            <a:r>
              <a:rPr lang="en-US" dirty="0" smtClean="0">
                <a:solidFill>
                  <a:schemeClr val="tx2"/>
                </a:solidFill>
              </a:rPr>
              <a:t> </a:t>
            </a:r>
          </a:p>
          <a:p>
            <a:pPr lvl="0"/>
            <a:r>
              <a:rPr lang="en-US" dirty="0" smtClean="0">
                <a:solidFill>
                  <a:schemeClr val="tx2"/>
                </a:solidFill>
              </a:rPr>
              <a:t>Own and occupy the property as a principal residence.</a:t>
            </a:r>
          </a:p>
          <a:p>
            <a:pPr>
              <a:buNone/>
            </a:pPr>
            <a:r>
              <a:rPr lang="en-US" dirty="0" smtClean="0">
                <a:solidFill>
                  <a:schemeClr val="tx2"/>
                </a:solidFill>
              </a:rPr>
              <a:t> </a:t>
            </a:r>
          </a:p>
          <a:p>
            <a:pPr lvl="0"/>
            <a:endParaRPr lang="en-US" dirty="0"/>
          </a:p>
        </p:txBody>
      </p:sp>
      <p:pic>
        <p:nvPicPr>
          <p:cNvPr id="20482" name="Picture 2" descr="Full shot roommates spending time indoors"/>
          <p:cNvPicPr>
            <a:picLocks noChangeAspect="1" noChangeArrowheads="1"/>
          </p:cNvPicPr>
          <p:nvPr/>
        </p:nvPicPr>
        <p:blipFill>
          <a:blip r:embed="rId2"/>
          <a:srcRect/>
          <a:stretch>
            <a:fillRect/>
          </a:stretch>
        </p:blipFill>
        <p:spPr bwMode="auto">
          <a:xfrm>
            <a:off x="1447800" y="3657600"/>
            <a:ext cx="5962650" cy="26765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additive="base">
                                        <p:cTn id="10" dur="500" fill="hold"/>
                                        <p:tgtEl>
                                          <p:spTgt spid="20482"/>
                                        </p:tgtEl>
                                        <p:attrNameLst>
                                          <p:attrName>ppt_x</p:attrName>
                                        </p:attrNameLst>
                                      </p:cBhvr>
                                      <p:tavLst>
                                        <p:tav tm="0">
                                          <p:val>
                                            <p:strVal val="#ppt_x"/>
                                          </p:val>
                                        </p:tav>
                                        <p:tav tm="100000">
                                          <p:val>
                                            <p:strVal val="#ppt_x"/>
                                          </p:val>
                                        </p:tav>
                                      </p:tavLst>
                                    </p:anim>
                                    <p:anim calcmode="lin" valueType="num">
                                      <p:cBhvr additive="base">
                                        <p:cTn id="11"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3505200"/>
          </a:xfrm>
        </p:spPr>
        <p:txBody>
          <a:bodyPr>
            <a:normAutofit/>
          </a:bodyPr>
          <a:lstStyle/>
          <a:p>
            <a:pPr lvl="0"/>
            <a:r>
              <a:rPr lang="en-US" dirty="0" smtClean="0">
                <a:solidFill>
                  <a:schemeClr val="tx2"/>
                </a:solidFill>
              </a:rPr>
              <a:t>Provide Federal and Michigan tax returns for the current or preceding year </a:t>
            </a:r>
            <a:r>
              <a:rPr lang="en-US" u="sng" dirty="0" smtClean="0">
                <a:solidFill>
                  <a:srgbClr val="C00000"/>
                </a:solidFill>
              </a:rPr>
              <a:t>for all persons residing in the principal residence.</a:t>
            </a:r>
            <a:r>
              <a:rPr lang="en-US" dirty="0" smtClean="0">
                <a:solidFill>
                  <a:schemeClr val="tx2"/>
                </a:solidFill>
              </a:rPr>
              <a:t>  If a person residing in the residence was not required to file tax returns, Form 4988, Poverty Exemption Affidavit, may be filed.</a:t>
            </a:r>
          </a:p>
          <a:p>
            <a:pPr>
              <a:buNone/>
            </a:pPr>
            <a:r>
              <a:rPr lang="en-US" dirty="0" smtClean="0">
                <a:solidFill>
                  <a:schemeClr val="tx2"/>
                </a:solidFill>
              </a:rPr>
              <a:t> </a:t>
            </a:r>
          </a:p>
          <a:p>
            <a:pPr lvl="0"/>
            <a:r>
              <a:rPr lang="en-US" dirty="0" smtClean="0">
                <a:solidFill>
                  <a:schemeClr val="tx2"/>
                </a:solidFill>
              </a:rPr>
              <a:t>If required, provide a driver license or other form of identification.</a:t>
            </a:r>
          </a:p>
          <a:p>
            <a:endParaRPr lang="en-US" dirty="0"/>
          </a:p>
        </p:txBody>
      </p:sp>
      <p:pic>
        <p:nvPicPr>
          <p:cNvPr id="19458" name="Picture 2" descr="Young girl in a modern car showing driving licence"/>
          <p:cNvPicPr>
            <a:picLocks noChangeAspect="1" noChangeArrowheads="1"/>
          </p:cNvPicPr>
          <p:nvPr/>
        </p:nvPicPr>
        <p:blipFill>
          <a:blip r:embed="rId2"/>
          <a:srcRect/>
          <a:stretch>
            <a:fillRect/>
          </a:stretch>
        </p:blipFill>
        <p:spPr bwMode="auto">
          <a:xfrm>
            <a:off x="3200400" y="4191000"/>
            <a:ext cx="4286250" cy="22193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 calcmode="lin" valueType="num">
                                      <p:cBhvr additive="base">
                                        <p:cTn id="10" dur="500" fill="hold"/>
                                        <p:tgtEl>
                                          <p:spTgt spid="19458"/>
                                        </p:tgtEl>
                                        <p:attrNameLst>
                                          <p:attrName>ppt_x</p:attrName>
                                        </p:attrNameLst>
                                      </p:cBhvr>
                                      <p:tavLst>
                                        <p:tav tm="0">
                                          <p:val>
                                            <p:strVal val="#ppt_x"/>
                                          </p:val>
                                        </p:tav>
                                        <p:tav tm="100000">
                                          <p:val>
                                            <p:strVal val="#ppt_x"/>
                                          </p:val>
                                        </p:tav>
                                      </p:tavLst>
                                    </p:anim>
                                    <p:anim calcmode="lin" valueType="num">
                                      <p:cBhvr additive="base">
                                        <p:cTn id="11"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457200" y="1524000"/>
            <a:ext cx="8229600" cy="1981200"/>
          </a:xfrm>
        </p:spPr>
        <p:txBody>
          <a:bodyPr>
            <a:normAutofit fontScale="92500" lnSpcReduction="10000"/>
          </a:bodyPr>
          <a:lstStyle/>
          <a:p>
            <a:pPr lvl="0"/>
            <a:r>
              <a:rPr lang="en-US" dirty="0" smtClean="0">
                <a:solidFill>
                  <a:schemeClr val="tx2"/>
                </a:solidFill>
              </a:rPr>
              <a:t>If required, provide a deed, land contract, or other evidence of the property ownership.</a:t>
            </a:r>
          </a:p>
          <a:p>
            <a:pPr>
              <a:buNone/>
            </a:pPr>
            <a:r>
              <a:rPr lang="en-US" dirty="0" smtClean="0">
                <a:solidFill>
                  <a:schemeClr val="tx2"/>
                </a:solidFill>
              </a:rPr>
              <a:t> </a:t>
            </a:r>
          </a:p>
          <a:p>
            <a:pPr lvl="0"/>
            <a:r>
              <a:rPr lang="en-US" dirty="0" smtClean="0">
                <a:solidFill>
                  <a:schemeClr val="tx2"/>
                </a:solidFill>
              </a:rPr>
              <a:t>Pass the household income test and asset test</a:t>
            </a:r>
          </a:p>
          <a:p>
            <a:pPr>
              <a:buNone/>
            </a:pPr>
            <a:r>
              <a:rPr lang="en-US" dirty="0" smtClean="0">
                <a:solidFill>
                  <a:schemeClr val="tx2"/>
                </a:solidFill>
              </a:rPr>
              <a:t> </a:t>
            </a:r>
          </a:p>
          <a:p>
            <a:endParaRPr lang="en-US" dirty="0"/>
          </a:p>
        </p:txBody>
      </p:sp>
      <p:pic>
        <p:nvPicPr>
          <p:cNvPr id="18434" name="Picture 2" descr="Young african american man wearing graduation cap and ceremony robe showing passed exam covering mouth with hand, shocked and afraid for mistake. surprised expression"/>
          <p:cNvPicPr>
            <a:picLocks noChangeAspect="1" noChangeArrowheads="1"/>
          </p:cNvPicPr>
          <p:nvPr/>
        </p:nvPicPr>
        <p:blipFill>
          <a:blip r:embed="rId2"/>
          <a:srcRect/>
          <a:stretch>
            <a:fillRect/>
          </a:stretch>
        </p:blipFill>
        <p:spPr bwMode="auto">
          <a:xfrm>
            <a:off x="1600200" y="3352800"/>
            <a:ext cx="5962650" cy="29813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1752600"/>
          </a:xfrm>
        </p:spPr>
        <p:txBody>
          <a:bodyPr/>
          <a:lstStyle/>
          <a:p>
            <a:pPr lvl="0">
              <a:buNone/>
            </a:pPr>
            <a:r>
              <a:rPr lang="en-US" dirty="0" smtClean="0">
                <a:solidFill>
                  <a:schemeClr val="tx2"/>
                </a:solidFill>
              </a:rPr>
              <a:t>    Michigan law provides an exemption from property taxes for </a:t>
            </a:r>
            <a:r>
              <a:rPr lang="en-US" u="sng" dirty="0" smtClean="0">
                <a:solidFill>
                  <a:srgbClr val="C00000"/>
                </a:solidFill>
              </a:rPr>
              <a:t>real property owned and used</a:t>
            </a:r>
            <a:r>
              <a:rPr lang="en-US" dirty="0" smtClean="0">
                <a:solidFill>
                  <a:schemeClr val="tx2"/>
                </a:solidFill>
              </a:rPr>
              <a:t> as a principal residence by persons who, due to poverty, are unable to pay. </a:t>
            </a:r>
          </a:p>
          <a:p>
            <a:endParaRPr lang="en-US" dirty="0"/>
          </a:p>
        </p:txBody>
      </p:sp>
      <p:pic>
        <p:nvPicPr>
          <p:cNvPr id="31746" name="Picture 2" descr="Front view of homeless man outdoors with help sign and cup"/>
          <p:cNvPicPr>
            <a:picLocks noChangeAspect="1" noChangeArrowheads="1"/>
          </p:cNvPicPr>
          <p:nvPr/>
        </p:nvPicPr>
        <p:blipFill>
          <a:blip r:embed="rId2"/>
          <a:srcRect/>
          <a:stretch>
            <a:fillRect/>
          </a:stretch>
        </p:blipFill>
        <p:spPr bwMode="auto">
          <a:xfrm>
            <a:off x="1447800" y="3276600"/>
            <a:ext cx="5962650" cy="27432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lvl="0">
              <a:buNone/>
            </a:pPr>
            <a:r>
              <a:rPr lang="en-US" dirty="0" smtClean="0"/>
              <a:t>   </a:t>
            </a:r>
            <a:r>
              <a:rPr lang="en-US" u="sng" dirty="0" smtClean="0">
                <a:solidFill>
                  <a:schemeClr val="tx2"/>
                </a:solidFill>
              </a:rPr>
              <a:t>Board of Review Responsibilities</a:t>
            </a:r>
            <a:endParaRPr lang="en-US" dirty="0" smtClean="0">
              <a:solidFill>
                <a:schemeClr val="tx2"/>
              </a:solidFill>
            </a:endParaRPr>
          </a:p>
          <a:p>
            <a:pPr>
              <a:buNone/>
            </a:pPr>
            <a:r>
              <a:rPr lang="en-US" dirty="0" smtClean="0"/>
              <a:t> </a:t>
            </a:r>
          </a:p>
          <a:p>
            <a:r>
              <a:rPr lang="en-US" dirty="0" smtClean="0">
                <a:solidFill>
                  <a:schemeClr val="tx2"/>
                </a:solidFill>
              </a:rPr>
              <a:t>The Board of Review will approve or deny the exemption.  </a:t>
            </a:r>
          </a:p>
          <a:p>
            <a:pPr>
              <a:buNone/>
            </a:pPr>
            <a:r>
              <a:rPr lang="en-US" dirty="0" smtClean="0">
                <a:solidFill>
                  <a:schemeClr val="tx2"/>
                </a:solidFill>
              </a:rPr>
              <a:t> </a:t>
            </a:r>
          </a:p>
          <a:p>
            <a:pPr lvl="0"/>
            <a:r>
              <a:rPr lang="en-US" dirty="0" smtClean="0">
                <a:solidFill>
                  <a:schemeClr val="tx2"/>
                </a:solidFill>
              </a:rPr>
              <a:t>Exemption applications can be heard at the March, July or December Board of Review.</a:t>
            </a:r>
          </a:p>
          <a:p>
            <a:endParaRPr lang="en-US" dirty="0" smtClean="0">
              <a:solidFill>
                <a:schemeClr val="tx2"/>
              </a:solidFill>
            </a:endParaRPr>
          </a:p>
          <a:p>
            <a:r>
              <a:rPr lang="en-US" dirty="0" smtClean="0">
                <a:solidFill>
                  <a:schemeClr val="tx2"/>
                </a:solidFill>
              </a:rPr>
              <a:t>There can be only one Board of Review decision during the same calendar  year.  Example:  An application denied in March can’t be reheard in July.</a:t>
            </a:r>
            <a:endParaRPr lang="en-US" dirty="0">
              <a:solidFill>
                <a:schemeClr val="tx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457200" y="1905000"/>
            <a:ext cx="8229600" cy="914400"/>
          </a:xfrm>
        </p:spPr>
        <p:txBody>
          <a:bodyPr>
            <a:normAutofit/>
          </a:bodyPr>
          <a:lstStyle/>
          <a:p>
            <a:pPr>
              <a:buNone/>
            </a:pPr>
            <a:r>
              <a:rPr lang="en-US" sz="4400" dirty="0" smtClean="0">
                <a:solidFill>
                  <a:schemeClr val="tx2"/>
                </a:solidFill>
              </a:rPr>
              <a:t>           ANY QUESTIONS?</a:t>
            </a:r>
            <a:endParaRPr lang="en-US" sz="4400" dirty="0">
              <a:solidFill>
                <a:schemeClr val="tx2"/>
              </a:solidFill>
            </a:endParaRPr>
          </a:p>
        </p:txBody>
      </p:sp>
      <p:pic>
        <p:nvPicPr>
          <p:cNvPr id="15362" name="Picture 2" descr="Young latin woman"/>
          <p:cNvPicPr>
            <a:picLocks noChangeAspect="1" noChangeArrowheads="1"/>
          </p:cNvPicPr>
          <p:nvPr/>
        </p:nvPicPr>
        <p:blipFill>
          <a:blip r:embed="rId2"/>
          <a:srcRect/>
          <a:stretch>
            <a:fillRect/>
          </a:stretch>
        </p:blipFill>
        <p:spPr bwMode="auto">
          <a:xfrm>
            <a:off x="1752600" y="3048000"/>
            <a:ext cx="5257800" cy="2895601"/>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3048000"/>
          </a:xfrm>
        </p:spPr>
        <p:txBody>
          <a:bodyPr>
            <a:normAutofit fontScale="90000"/>
          </a:bodyPr>
          <a:lstStyle/>
          <a:p>
            <a:r>
              <a:rPr lang="en-US" dirty="0" smtClean="0"/>
              <a:t>        </a:t>
            </a:r>
            <a:r>
              <a:rPr lang="en-US" u="sng" dirty="0" smtClean="0"/>
              <a:t>MICHIGAN PROPERTY TAX   </a:t>
            </a:r>
            <a:r>
              <a:rPr lang="en-US" dirty="0" smtClean="0"/>
              <a:t>	</a:t>
            </a:r>
            <a:r>
              <a:rPr lang="en-US" u="sng" dirty="0" smtClean="0"/>
              <a:t>EXEMPTION FOR DISABLED</a:t>
            </a:r>
            <a:r>
              <a:rPr lang="en-US" dirty="0" smtClean="0"/>
              <a:t>    				</a:t>
            </a:r>
            <a:r>
              <a:rPr lang="en-US" u="sng" dirty="0" smtClean="0"/>
              <a:t>VETERANS</a:t>
            </a:r>
            <a:r>
              <a:rPr lang="en-US" dirty="0" smtClean="0"/>
              <a:t>				</a:t>
            </a:r>
            <a:endParaRPr lang="en-US" dirty="0"/>
          </a:p>
        </p:txBody>
      </p:sp>
      <p:pic>
        <p:nvPicPr>
          <p:cNvPr id="11266" name="Picture 2" descr="Shallow focus shot of an American soldier holding the American flag"/>
          <p:cNvPicPr>
            <a:picLocks noChangeAspect="1" noChangeArrowheads="1"/>
          </p:cNvPicPr>
          <p:nvPr/>
        </p:nvPicPr>
        <p:blipFill>
          <a:blip r:embed="rId2"/>
          <a:srcRect/>
          <a:stretch>
            <a:fillRect/>
          </a:stretch>
        </p:blipFill>
        <p:spPr bwMode="auto">
          <a:xfrm>
            <a:off x="2438400" y="3733800"/>
            <a:ext cx="3733800" cy="2481248"/>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90600"/>
            <a:ext cx="8229600" cy="5334000"/>
          </a:xfrm>
        </p:spPr>
        <p:txBody>
          <a:bodyPr/>
          <a:lstStyle/>
          <a:p>
            <a:pPr lvl="0">
              <a:buNone/>
            </a:pPr>
            <a:r>
              <a:rPr lang="en-US" dirty="0" smtClean="0"/>
              <a:t> </a:t>
            </a:r>
            <a:r>
              <a:rPr lang="en-US" dirty="0" smtClean="0">
                <a:solidFill>
                  <a:schemeClr val="tx2"/>
                </a:solidFill>
              </a:rPr>
              <a:t>I. Michigan </a:t>
            </a:r>
            <a:r>
              <a:rPr lang="en-US" dirty="0">
                <a:solidFill>
                  <a:schemeClr val="tx2"/>
                </a:solidFill>
              </a:rPr>
              <a:t>law provides an exemption from </a:t>
            </a:r>
            <a:r>
              <a:rPr lang="en-US" dirty="0" smtClean="0">
                <a:solidFill>
                  <a:schemeClr val="tx2"/>
                </a:solidFill>
              </a:rPr>
              <a:t>property </a:t>
            </a:r>
            <a:r>
              <a:rPr lang="en-US" dirty="0">
                <a:solidFill>
                  <a:schemeClr val="tx2"/>
                </a:solidFill>
              </a:rPr>
              <a:t>taxes for real property owned and used as a homestead by a</a:t>
            </a:r>
            <a:r>
              <a:rPr lang="en-US" dirty="0"/>
              <a:t> </a:t>
            </a:r>
            <a:r>
              <a:rPr lang="en-US" dirty="0" smtClean="0">
                <a:solidFill>
                  <a:srgbClr val="C00000"/>
                </a:solidFill>
              </a:rPr>
              <a:t>“disabled veteran” </a:t>
            </a:r>
            <a:r>
              <a:rPr lang="en-US" dirty="0">
                <a:solidFill>
                  <a:schemeClr val="tx2"/>
                </a:solidFill>
              </a:rPr>
              <a:t>honorably discharged from the U.S. Armed Forces. </a:t>
            </a:r>
          </a:p>
          <a:p>
            <a:pPr>
              <a:buNone/>
            </a:pPr>
            <a:r>
              <a:rPr lang="en-US" dirty="0"/>
              <a:t> </a:t>
            </a:r>
          </a:p>
          <a:p>
            <a:endParaRPr lang="en-US" dirty="0"/>
          </a:p>
        </p:txBody>
      </p:sp>
      <p:pic>
        <p:nvPicPr>
          <p:cNvPr id="10242" name="Picture 2" descr="Smiling military man walking with family in city park. Long-haired mother pushing wheelchair. Little girl walking and talking with disabled dad. Family outdoors, weekend and disability concept"/>
          <p:cNvPicPr>
            <a:picLocks noChangeAspect="1" noChangeArrowheads="1"/>
          </p:cNvPicPr>
          <p:nvPr/>
        </p:nvPicPr>
        <p:blipFill>
          <a:blip r:embed="rId2"/>
          <a:srcRect/>
          <a:stretch>
            <a:fillRect/>
          </a:stretch>
        </p:blipFill>
        <p:spPr bwMode="auto">
          <a:xfrm>
            <a:off x="2286000" y="2895600"/>
            <a:ext cx="4572000" cy="327416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35480"/>
            <a:ext cx="8001000" cy="4389120"/>
          </a:xfrm>
        </p:spPr>
        <p:txBody>
          <a:bodyPr/>
          <a:lstStyle/>
          <a:p>
            <a:pPr>
              <a:buNone/>
            </a:pPr>
            <a:r>
              <a:rPr lang="en-US" dirty="0" smtClean="0">
                <a:solidFill>
                  <a:srgbClr val="C00000"/>
                </a:solidFill>
              </a:rPr>
              <a:t>   “Disabled Veteran” </a:t>
            </a:r>
            <a:r>
              <a:rPr lang="en-US" dirty="0" smtClean="0">
                <a:solidFill>
                  <a:schemeClr val="tx2"/>
                </a:solidFill>
              </a:rPr>
              <a:t>is defined as a veteran residing in        Michigan </a:t>
            </a:r>
            <a:r>
              <a:rPr lang="en-US" dirty="0" smtClean="0">
                <a:solidFill>
                  <a:srgbClr val="C00000"/>
                </a:solidFill>
              </a:rPr>
              <a:t>who meets </a:t>
            </a:r>
            <a:r>
              <a:rPr lang="en-US" b="1" u="sng" dirty="0" smtClean="0">
                <a:solidFill>
                  <a:srgbClr val="C00000"/>
                </a:solidFill>
              </a:rPr>
              <a:t>one</a:t>
            </a:r>
            <a:r>
              <a:rPr lang="en-US" dirty="0" smtClean="0">
                <a:solidFill>
                  <a:srgbClr val="C00000"/>
                </a:solidFill>
              </a:rPr>
              <a:t> of the following criteria:</a:t>
            </a:r>
          </a:p>
          <a:p>
            <a:pPr>
              <a:buNone/>
            </a:pPr>
            <a:endParaRPr lang="en-US" dirty="0" smtClean="0">
              <a:solidFill>
                <a:schemeClr val="tx2"/>
              </a:solidFill>
            </a:endParaRPr>
          </a:p>
          <a:p>
            <a:pPr lvl="1" algn="just">
              <a:buNone/>
            </a:pPr>
            <a:r>
              <a:rPr lang="en-US" dirty="0" smtClean="0">
                <a:solidFill>
                  <a:schemeClr val="tx2"/>
                </a:solidFill>
              </a:rPr>
              <a:t>A.  Has been determined by the U.S. Dept. of Veteran                       	Affairs (V.A.) to be permanently and totally disabled 	from military service and entitled to veterans’      	benefits  at rate of 100</a:t>
            </a:r>
            <a:r>
              <a:rPr lang="en-US" dirty="0" smtClean="0">
                <a:solidFill>
                  <a:schemeClr val="tx2"/>
                </a:solidFill>
              </a:rPr>
              <a:t>%; </a:t>
            </a:r>
            <a:r>
              <a:rPr lang="en-US" dirty="0" smtClean="0">
                <a:solidFill>
                  <a:srgbClr val="C00000"/>
                </a:solidFill>
              </a:rPr>
              <a:t>or</a:t>
            </a:r>
            <a:endParaRPr lang="en-US" dirty="0" smtClean="0">
              <a:solidFill>
                <a:srgbClr val="C00000"/>
              </a:solidFill>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066800"/>
            <a:ext cx="8001000" cy="5257800"/>
          </a:xfrm>
        </p:spPr>
        <p:txBody>
          <a:bodyPr/>
          <a:lstStyle/>
          <a:p>
            <a:pPr lvl="0" algn="just"/>
            <a:r>
              <a:rPr lang="en-US" dirty="0" smtClean="0">
                <a:solidFill>
                  <a:schemeClr val="tx2"/>
                </a:solidFill>
              </a:rPr>
              <a:t>B.  Has a certificate from the V.A. certifying the     	veteran is receiving or has received financial 	assistance due to disability for special adapted 	housing</a:t>
            </a:r>
            <a:r>
              <a:rPr lang="en-US" dirty="0" smtClean="0">
                <a:solidFill>
                  <a:schemeClr val="tx2"/>
                </a:solidFill>
              </a:rPr>
              <a:t>; </a:t>
            </a:r>
            <a:r>
              <a:rPr lang="en-US" dirty="0" smtClean="0">
                <a:solidFill>
                  <a:srgbClr val="C00000"/>
                </a:solidFill>
              </a:rPr>
              <a:t>or</a:t>
            </a:r>
            <a:endParaRPr lang="en-US" dirty="0" smtClean="0">
              <a:solidFill>
                <a:srgbClr val="C00000"/>
              </a:solidFill>
            </a:endParaRPr>
          </a:p>
          <a:p>
            <a:endParaRPr lang="en-US" dirty="0"/>
          </a:p>
        </p:txBody>
      </p:sp>
      <p:pic>
        <p:nvPicPr>
          <p:cNvPr id="4" name="Picture 2" descr="Full shot man walking dog"/>
          <p:cNvPicPr>
            <a:picLocks noChangeAspect="1" noChangeArrowheads="1"/>
          </p:cNvPicPr>
          <p:nvPr/>
        </p:nvPicPr>
        <p:blipFill>
          <a:blip r:embed="rId2"/>
          <a:srcRect/>
          <a:stretch>
            <a:fillRect/>
          </a:stretch>
        </p:blipFill>
        <p:spPr bwMode="auto">
          <a:xfrm>
            <a:off x="2438400" y="3048000"/>
            <a:ext cx="4495800" cy="3001988"/>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8"/>
            <a:r>
              <a:rPr lang="en-US" dirty="0" smtClean="0"/>
              <a:t>  </a:t>
            </a:r>
            <a:endParaRPr lang="en-US" dirty="0"/>
          </a:p>
        </p:txBody>
      </p:sp>
      <p:sp>
        <p:nvSpPr>
          <p:cNvPr id="4" name="Rectangle 3"/>
          <p:cNvSpPr/>
          <p:nvPr/>
        </p:nvSpPr>
        <p:spPr>
          <a:xfrm>
            <a:off x="990600" y="1676401"/>
            <a:ext cx="6858000" cy="461665"/>
          </a:xfrm>
          <a:prstGeom prst="rect">
            <a:avLst/>
          </a:prstGeom>
        </p:spPr>
        <p:txBody>
          <a:bodyPr wrap="square">
            <a:spAutoFit/>
          </a:bodyPr>
          <a:lstStyle/>
          <a:p>
            <a:pPr lvl="0">
              <a:buNone/>
            </a:pPr>
            <a:r>
              <a:rPr lang="en-US" sz="2400" dirty="0" smtClean="0">
                <a:solidFill>
                  <a:schemeClr val="tx2"/>
                </a:solidFill>
              </a:rPr>
              <a:t>C. Has been rated by the V.A. as unemployable. </a:t>
            </a:r>
            <a:endParaRPr lang="en-US" sz="2400" dirty="0">
              <a:solidFill>
                <a:schemeClr val="tx2"/>
              </a:solidFill>
            </a:endParaRPr>
          </a:p>
        </p:txBody>
      </p:sp>
      <p:pic>
        <p:nvPicPr>
          <p:cNvPr id="1026" name="Picture 2" descr="Doctor and military man shaking hands while standing in a lobby at the hospital"/>
          <p:cNvPicPr>
            <a:picLocks noChangeAspect="1" noChangeArrowheads="1"/>
          </p:cNvPicPr>
          <p:nvPr/>
        </p:nvPicPr>
        <p:blipFill>
          <a:blip r:embed="rId2"/>
          <a:srcRect/>
          <a:stretch>
            <a:fillRect/>
          </a:stretch>
        </p:blipFill>
        <p:spPr bwMode="auto">
          <a:xfrm>
            <a:off x="1981200" y="2438400"/>
            <a:ext cx="5181600" cy="345164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7924800" cy="5334000"/>
          </a:xfrm>
        </p:spPr>
        <p:txBody>
          <a:bodyPr/>
          <a:lstStyle/>
          <a:p>
            <a:pPr lvl="0" algn="just">
              <a:buNone/>
            </a:pPr>
            <a:r>
              <a:rPr lang="en-US" dirty="0" smtClean="0">
                <a:solidFill>
                  <a:schemeClr val="tx2"/>
                </a:solidFill>
              </a:rPr>
              <a:t>II.    The </a:t>
            </a:r>
            <a:r>
              <a:rPr lang="en-US" dirty="0">
                <a:solidFill>
                  <a:schemeClr val="tx2"/>
                </a:solidFill>
              </a:rPr>
              <a:t>law also allows an un-remarried surviving </a:t>
            </a:r>
            <a:r>
              <a:rPr lang="en-US" dirty="0" smtClean="0">
                <a:solidFill>
                  <a:schemeClr val="tx2"/>
                </a:solidFill>
              </a:rPr>
              <a:t>   	spouse of </a:t>
            </a:r>
            <a:r>
              <a:rPr lang="en-US" dirty="0">
                <a:solidFill>
                  <a:schemeClr val="tx2"/>
                </a:solidFill>
              </a:rPr>
              <a:t>a qualifying disabled veteran to </a:t>
            </a:r>
            <a:r>
              <a:rPr lang="en-US" dirty="0" smtClean="0">
                <a:solidFill>
                  <a:schemeClr val="tx2"/>
                </a:solidFill>
              </a:rPr>
              <a:t>	retain and claim </a:t>
            </a:r>
            <a:r>
              <a:rPr lang="en-US" dirty="0">
                <a:solidFill>
                  <a:schemeClr val="tx2"/>
                </a:solidFill>
              </a:rPr>
              <a:t>the exemption, </a:t>
            </a:r>
            <a:r>
              <a:rPr lang="en-US" dirty="0">
                <a:solidFill>
                  <a:srgbClr val="C00000"/>
                </a:solidFill>
              </a:rPr>
              <a:t>even if the </a:t>
            </a:r>
            <a:r>
              <a:rPr lang="en-US" dirty="0" smtClean="0">
                <a:solidFill>
                  <a:srgbClr val="C00000"/>
                </a:solidFill>
              </a:rPr>
              <a:t>	homestead 	property </a:t>
            </a:r>
            <a:r>
              <a:rPr lang="en-US" dirty="0">
                <a:solidFill>
                  <a:srgbClr val="C00000"/>
                </a:solidFill>
              </a:rPr>
              <a:t>is acquired after the </a:t>
            </a:r>
            <a:r>
              <a:rPr lang="en-US" dirty="0" smtClean="0">
                <a:solidFill>
                  <a:srgbClr val="C00000"/>
                </a:solidFill>
              </a:rPr>
              <a:t>	disabled veteran’s  death</a:t>
            </a:r>
            <a:r>
              <a:rPr lang="en-US" dirty="0">
                <a:solidFill>
                  <a:srgbClr val="C00000"/>
                </a:solidFill>
              </a:rPr>
              <a:t>.</a:t>
            </a:r>
          </a:p>
          <a:p>
            <a:endParaRPr lang="en-US" dirty="0"/>
          </a:p>
        </p:txBody>
      </p:sp>
      <p:pic>
        <p:nvPicPr>
          <p:cNvPr id="5122" name="Picture 2" descr="Shallow focus of an attractive female holding an American soldier's arm"/>
          <p:cNvPicPr>
            <a:picLocks noChangeAspect="1" noChangeArrowheads="1"/>
          </p:cNvPicPr>
          <p:nvPr/>
        </p:nvPicPr>
        <p:blipFill>
          <a:blip r:embed="rId2"/>
          <a:srcRect/>
          <a:stretch>
            <a:fillRect/>
          </a:stretch>
        </p:blipFill>
        <p:spPr bwMode="auto">
          <a:xfrm>
            <a:off x="2743200" y="3276600"/>
            <a:ext cx="3962400" cy="263316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334000"/>
          </a:xfrm>
        </p:spPr>
        <p:txBody>
          <a:bodyPr/>
          <a:lstStyle/>
          <a:p>
            <a:pPr marL="571500" lvl="0" indent="-571500">
              <a:buNone/>
            </a:pPr>
            <a:r>
              <a:rPr lang="en-US" dirty="0" smtClean="0">
                <a:solidFill>
                  <a:schemeClr val="tx2"/>
                </a:solidFill>
              </a:rPr>
              <a:t>III.    How to apply for the exemption:</a:t>
            </a:r>
          </a:p>
          <a:p>
            <a:pPr marL="571500" lvl="0" indent="-571500">
              <a:buAutoNum type="romanUcPeriod" startAt="3"/>
            </a:pPr>
            <a:endParaRPr lang="en-US" dirty="0" smtClean="0">
              <a:solidFill>
                <a:schemeClr val="tx2"/>
              </a:solidFill>
            </a:endParaRPr>
          </a:p>
          <a:p>
            <a:pPr>
              <a:buNone/>
            </a:pPr>
            <a:r>
              <a:rPr lang="en-US" dirty="0" smtClean="0">
                <a:solidFill>
                  <a:schemeClr val="tx2"/>
                </a:solidFill>
              </a:rPr>
              <a:t>	A.   File form 5107 with the local assessing unit in 	the               	city or township in which the property is located.  	</a:t>
            </a:r>
          </a:p>
          <a:p>
            <a:endParaRPr lang="en-US" dirty="0"/>
          </a:p>
        </p:txBody>
      </p:sp>
      <p:pic>
        <p:nvPicPr>
          <p:cNvPr id="4098" name="Picture 2" descr="businessperson text experience questionnaire adult"/>
          <p:cNvPicPr>
            <a:picLocks noChangeAspect="1" noChangeArrowheads="1"/>
          </p:cNvPicPr>
          <p:nvPr/>
        </p:nvPicPr>
        <p:blipFill>
          <a:blip r:embed="rId2"/>
          <a:srcRect/>
          <a:stretch>
            <a:fillRect/>
          </a:stretch>
        </p:blipFill>
        <p:spPr bwMode="auto">
          <a:xfrm>
            <a:off x="2133600" y="3581400"/>
            <a:ext cx="3886200" cy="258873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calcmode="lin" valueType="num">
                                      <p:cBhvr additive="base">
                                        <p:cTn id="10" dur="500" fill="hold"/>
                                        <p:tgtEl>
                                          <p:spTgt spid="4098"/>
                                        </p:tgtEl>
                                        <p:attrNameLst>
                                          <p:attrName>ppt_x</p:attrName>
                                        </p:attrNameLst>
                                      </p:cBhvr>
                                      <p:tavLst>
                                        <p:tav tm="0">
                                          <p:val>
                                            <p:strVal val="#ppt_x"/>
                                          </p:val>
                                        </p:tav>
                                        <p:tav tm="100000">
                                          <p:val>
                                            <p:strVal val="#ppt_x"/>
                                          </p:val>
                                        </p:tav>
                                      </p:tavLst>
                                    </p:anim>
                                    <p:anim calcmode="lin" valueType="num">
                                      <p:cBhvr additive="base">
                                        <p:cTn id="1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24400"/>
          </a:xfrm>
        </p:spPr>
        <p:txBody>
          <a:bodyPr/>
          <a:lstStyle/>
          <a:p>
            <a:pPr lvl="1">
              <a:buNone/>
            </a:pPr>
            <a:r>
              <a:rPr lang="en-US" dirty="0" smtClean="0"/>
              <a:t>  </a:t>
            </a:r>
            <a:r>
              <a:rPr lang="en-US" dirty="0" smtClean="0">
                <a:solidFill>
                  <a:schemeClr val="tx2"/>
                </a:solidFill>
              </a:rPr>
              <a:t>B.  In addition to form 5107, some type of official 	benefits notice or other documentation from the 	V.A. must be submitted to support the criteria listed        	in I. above.   </a:t>
            </a:r>
            <a:endParaRPr lang="en-US" dirty="0">
              <a:solidFill>
                <a:schemeClr val="tx2"/>
              </a:solidFill>
            </a:endParaRPr>
          </a:p>
        </p:txBody>
      </p:sp>
      <p:pic>
        <p:nvPicPr>
          <p:cNvPr id="4098" name="Picture 2" descr="White card with the text BENEFITS in a craft envelope on a work desk with a modern laptop keyboard and burgundy pen. Flat layout of the workplace"/>
          <p:cNvPicPr>
            <a:picLocks noChangeAspect="1" noChangeArrowheads="1"/>
          </p:cNvPicPr>
          <p:nvPr/>
        </p:nvPicPr>
        <p:blipFill>
          <a:blip r:embed="rId2"/>
          <a:srcRect/>
          <a:stretch>
            <a:fillRect/>
          </a:stretch>
        </p:blipFill>
        <p:spPr bwMode="auto">
          <a:xfrm>
            <a:off x="3810000" y="3352800"/>
            <a:ext cx="4038600" cy="2535415"/>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304800" y="1371600"/>
            <a:ext cx="8458200" cy="2362200"/>
          </a:xfrm>
        </p:spPr>
        <p:txBody>
          <a:bodyPr/>
          <a:lstStyle/>
          <a:p>
            <a:pPr lvl="0"/>
            <a:r>
              <a:rPr lang="en-US" dirty="0" smtClean="0">
                <a:solidFill>
                  <a:schemeClr val="tx2"/>
                </a:solidFill>
              </a:rPr>
              <a:t>The law requires local taxing units to adopt guidelines  to determine qualifications for the exemption.</a:t>
            </a:r>
          </a:p>
          <a:p>
            <a:pPr lvl="0">
              <a:buNone/>
            </a:pPr>
            <a:endParaRPr lang="en-US" dirty="0" smtClean="0">
              <a:solidFill>
                <a:schemeClr val="tx2"/>
              </a:solidFill>
            </a:endParaRPr>
          </a:p>
          <a:p>
            <a:pPr lvl="0"/>
            <a:r>
              <a:rPr lang="en-US" dirty="0" smtClean="0">
                <a:solidFill>
                  <a:schemeClr val="tx2"/>
                </a:solidFill>
              </a:rPr>
              <a:t>Qualification guidelines mandate that homeowners satisfy 2 tests, an </a:t>
            </a:r>
            <a:r>
              <a:rPr lang="en-US" dirty="0" smtClean="0">
                <a:solidFill>
                  <a:srgbClr val="C00000"/>
                </a:solidFill>
              </a:rPr>
              <a:t>Income Test</a:t>
            </a:r>
            <a:r>
              <a:rPr lang="en-US" dirty="0" smtClean="0">
                <a:solidFill>
                  <a:schemeClr val="tx2"/>
                </a:solidFill>
              </a:rPr>
              <a:t> and an </a:t>
            </a:r>
            <a:r>
              <a:rPr lang="en-US" dirty="0" smtClean="0">
                <a:solidFill>
                  <a:srgbClr val="C00000"/>
                </a:solidFill>
              </a:rPr>
              <a:t>Asset Test.</a:t>
            </a:r>
          </a:p>
          <a:p>
            <a:endParaRPr lang="en-US" dirty="0"/>
          </a:p>
        </p:txBody>
      </p:sp>
      <p:pic>
        <p:nvPicPr>
          <p:cNvPr id="33794" name="Picture 2" descr="3d render accepted denied documents on clipboard"/>
          <p:cNvPicPr>
            <a:picLocks noChangeAspect="1" noChangeArrowheads="1"/>
          </p:cNvPicPr>
          <p:nvPr/>
        </p:nvPicPr>
        <p:blipFill>
          <a:blip r:embed="rId2"/>
          <a:srcRect/>
          <a:stretch>
            <a:fillRect/>
          </a:stretch>
        </p:blipFill>
        <p:spPr bwMode="auto">
          <a:xfrm>
            <a:off x="1676400" y="4114800"/>
            <a:ext cx="5962650" cy="226695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dissolve">
                                      <p:cBhvr>
                                        <p:cTn id="10"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1">
              <a:buNone/>
            </a:pPr>
            <a:r>
              <a:rPr lang="en-US" sz="2700" dirty="0" smtClean="0">
                <a:solidFill>
                  <a:schemeClr val="tx2"/>
                </a:solidFill>
              </a:rPr>
              <a:t>	The form must be submitted after January 1 and before December 31 in the year in which the exemption is requested.</a:t>
            </a:r>
            <a:endParaRPr lang="en-US" sz="2700" dirty="0">
              <a:solidFill>
                <a:schemeClr val="tx2"/>
              </a:solidFill>
            </a:endParaRPr>
          </a:p>
        </p:txBody>
      </p:sp>
      <p:pic>
        <p:nvPicPr>
          <p:cNvPr id="22530" name="Picture 2" descr="Calendar page from month December 31. Year end concept"/>
          <p:cNvPicPr>
            <a:picLocks noChangeAspect="1" noChangeArrowheads="1"/>
          </p:cNvPicPr>
          <p:nvPr/>
        </p:nvPicPr>
        <p:blipFill>
          <a:blip r:embed="rId2"/>
          <a:srcRect/>
          <a:stretch>
            <a:fillRect/>
          </a:stretch>
        </p:blipFill>
        <p:spPr bwMode="auto">
          <a:xfrm>
            <a:off x="2590800" y="3276600"/>
            <a:ext cx="3657600" cy="3152955"/>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4648200"/>
          </a:xfrm>
        </p:spPr>
        <p:txBody>
          <a:bodyPr/>
          <a:lstStyle/>
          <a:p>
            <a:pPr lvl="0">
              <a:buNone/>
            </a:pPr>
            <a:r>
              <a:rPr lang="en-US" dirty="0" smtClean="0">
                <a:solidFill>
                  <a:schemeClr val="tx2"/>
                </a:solidFill>
              </a:rPr>
              <a:t>     </a:t>
            </a:r>
            <a:r>
              <a:rPr lang="en-US" dirty="0" smtClean="0">
                <a:solidFill>
                  <a:srgbClr val="0070C0"/>
                </a:solidFill>
              </a:rPr>
              <a:t>C.  	</a:t>
            </a:r>
            <a:r>
              <a:rPr lang="en-US" dirty="0" smtClean="0">
                <a:solidFill>
                  <a:schemeClr val="tx2"/>
                </a:solidFill>
              </a:rPr>
              <a:t>Beginning in January 1, 2025, the </a:t>
            </a:r>
            <a:r>
              <a:rPr lang="en-US" dirty="0" smtClean="0">
                <a:solidFill>
                  <a:schemeClr val="tx2"/>
                </a:solidFill>
              </a:rPr>
              <a:t>exemption, </a:t>
            </a:r>
            <a:r>
              <a:rPr lang="en-US" dirty="0" smtClean="0">
                <a:solidFill>
                  <a:schemeClr val="tx2"/>
                </a:solidFill>
              </a:rPr>
              <a:t>once   	</a:t>
            </a:r>
            <a:r>
              <a:rPr lang="en-US" dirty="0" smtClean="0">
                <a:solidFill>
                  <a:schemeClr val="tx2"/>
                </a:solidFill>
              </a:rPr>
              <a:t>granted, </a:t>
            </a:r>
            <a:r>
              <a:rPr lang="en-US" dirty="0" smtClean="0">
                <a:solidFill>
                  <a:schemeClr val="tx2"/>
                </a:solidFill>
              </a:rPr>
              <a:t>remains in effect without subsequent 	annual reapplication.</a:t>
            </a:r>
          </a:p>
          <a:p>
            <a:endParaRPr lang="en-US" dirty="0">
              <a:solidFill>
                <a:schemeClr val="tx2"/>
              </a:solidFill>
            </a:endParaRPr>
          </a:p>
        </p:txBody>
      </p:sp>
      <p:pic>
        <p:nvPicPr>
          <p:cNvPr id="3074" name="Picture 2" descr="January date on wood for chinese new year"/>
          <p:cNvPicPr>
            <a:picLocks noChangeAspect="1" noChangeArrowheads="1"/>
          </p:cNvPicPr>
          <p:nvPr/>
        </p:nvPicPr>
        <p:blipFill>
          <a:blip r:embed="rId2"/>
          <a:srcRect/>
          <a:stretch>
            <a:fillRect/>
          </a:stretch>
        </p:blipFill>
        <p:spPr bwMode="auto">
          <a:xfrm>
            <a:off x="2362200" y="3124200"/>
            <a:ext cx="4267200" cy="2842527"/>
          </a:xfrm>
          <a:prstGeom prst="rect">
            <a:avLst/>
          </a:prstGeom>
          <a:no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a:bodyPr>
          <a:lstStyle/>
          <a:p>
            <a:pPr lvl="0"/>
            <a:r>
              <a:rPr lang="en-US" sz="2800" dirty="0" smtClean="0"/>
              <a:t>IV. Rescission   </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1295400"/>
          </a:xfrm>
        </p:spPr>
        <p:txBody>
          <a:bodyPr>
            <a:normAutofit fontScale="25000" lnSpcReduction="20000"/>
          </a:bodyPr>
          <a:lstStyle/>
          <a:p>
            <a:pPr lvl="0">
              <a:buNone/>
            </a:pPr>
            <a:endParaRPr lang="en-US" dirty="0" smtClean="0">
              <a:solidFill>
                <a:schemeClr val="tx2"/>
              </a:solidFill>
            </a:endParaRPr>
          </a:p>
          <a:p>
            <a:pPr marL="850392" lvl="1" indent="-457200">
              <a:buNone/>
            </a:pPr>
            <a:r>
              <a:rPr lang="en-US" sz="9600" dirty="0" smtClean="0">
                <a:solidFill>
                  <a:schemeClr val="tx2"/>
                </a:solidFill>
              </a:rPr>
              <a:t>A.   The disabled veteran or surviving spouse </a:t>
            </a:r>
            <a:r>
              <a:rPr lang="en-US" sz="9600" dirty="0" smtClean="0">
                <a:solidFill>
                  <a:srgbClr val="C00000"/>
                </a:solidFill>
              </a:rPr>
              <a:t>must file</a:t>
            </a:r>
            <a:r>
              <a:rPr lang="en-US" sz="9600" dirty="0" smtClean="0">
                <a:solidFill>
                  <a:srgbClr val="FF0000"/>
                </a:solidFill>
              </a:rPr>
              <a:t> 	</a:t>
            </a:r>
            <a:r>
              <a:rPr lang="en-US" sz="9600" dirty="0" smtClean="0">
                <a:solidFill>
                  <a:srgbClr val="C00000"/>
                </a:solidFill>
              </a:rPr>
              <a:t>form 6054 </a:t>
            </a:r>
            <a:r>
              <a:rPr lang="en-US" sz="9600" dirty="0" smtClean="0">
                <a:solidFill>
                  <a:schemeClr val="tx2"/>
                </a:solidFill>
              </a:rPr>
              <a:t>with the assessing unit </a:t>
            </a:r>
            <a:r>
              <a:rPr lang="en-US" sz="9600" dirty="0" smtClean="0">
                <a:solidFill>
                  <a:srgbClr val="C00000"/>
                </a:solidFill>
              </a:rPr>
              <a:t>within 45 days </a:t>
            </a:r>
            <a:r>
              <a:rPr lang="en-US" sz="9600" dirty="0" smtClean="0">
                <a:solidFill>
                  <a:schemeClr val="tx2"/>
                </a:solidFill>
              </a:rPr>
              <a:t>if:</a:t>
            </a:r>
          </a:p>
          <a:p>
            <a:pPr marL="850392" lvl="1" indent="-457200">
              <a:buNone/>
            </a:pPr>
            <a:endParaRPr lang="en-US" dirty="0" smtClean="0">
              <a:solidFill>
                <a:schemeClr val="tx2"/>
              </a:solidFill>
            </a:endParaRPr>
          </a:p>
          <a:p>
            <a:pPr marL="850392" lvl="1" indent="-457200">
              <a:buNone/>
            </a:pPr>
            <a:r>
              <a:rPr lang="en-US" dirty="0" smtClean="0">
                <a:solidFill>
                  <a:schemeClr val="tx2"/>
                </a:solidFill>
              </a:rPr>
              <a:t>	</a:t>
            </a:r>
          </a:p>
          <a:p>
            <a:endParaRPr lang="en-US" dirty="0"/>
          </a:p>
        </p:txBody>
      </p:sp>
      <p:sp>
        <p:nvSpPr>
          <p:cNvPr id="4" name="Rectangle 3"/>
          <p:cNvSpPr/>
          <p:nvPr/>
        </p:nvSpPr>
        <p:spPr>
          <a:xfrm>
            <a:off x="1143000" y="2895601"/>
            <a:ext cx="7239000" cy="1107996"/>
          </a:xfrm>
          <a:prstGeom prst="rect">
            <a:avLst/>
          </a:prstGeom>
        </p:spPr>
        <p:txBody>
          <a:bodyPr wrap="square">
            <a:spAutoFit/>
          </a:bodyPr>
          <a:lstStyle/>
          <a:p>
            <a:pPr marL="850392" lvl="1" indent="-457200">
              <a:buNone/>
            </a:pPr>
            <a:r>
              <a:rPr lang="en-US" sz="2400" dirty="0" smtClean="0">
                <a:solidFill>
                  <a:schemeClr val="tx2"/>
                </a:solidFill>
              </a:rPr>
              <a:t>   1) They cease to own and use as a homestead the exempt property; and </a:t>
            </a:r>
            <a:endParaRPr lang="en-US" dirty="0" smtClean="0">
              <a:solidFill>
                <a:schemeClr val="tx2"/>
              </a:solidFill>
            </a:endParaRPr>
          </a:p>
          <a:p>
            <a:pPr marL="850392" lvl="1" indent="-457200">
              <a:buNone/>
            </a:pPr>
            <a:r>
              <a:rPr lang="en-US" dirty="0" smtClean="0">
                <a:solidFill>
                  <a:schemeClr val="tx2"/>
                </a:solidFill>
              </a:rPr>
              <a:t>	</a:t>
            </a:r>
            <a:endParaRPr lang="en-US" dirty="0"/>
          </a:p>
        </p:txBody>
      </p:sp>
      <p:sp>
        <p:nvSpPr>
          <p:cNvPr id="5" name="Rectangle 4"/>
          <p:cNvSpPr/>
          <p:nvPr/>
        </p:nvSpPr>
        <p:spPr>
          <a:xfrm>
            <a:off x="1219200" y="4038600"/>
            <a:ext cx="6781800" cy="461665"/>
          </a:xfrm>
          <a:prstGeom prst="rect">
            <a:avLst/>
          </a:prstGeom>
        </p:spPr>
        <p:txBody>
          <a:bodyPr wrap="square">
            <a:spAutoFit/>
          </a:bodyPr>
          <a:lstStyle/>
          <a:p>
            <a:pPr marL="850392" lvl="1" indent="-457200">
              <a:buNone/>
            </a:pPr>
            <a:r>
              <a:rPr lang="en-US" sz="2400" dirty="0" smtClean="0">
                <a:solidFill>
                  <a:schemeClr val="tx2"/>
                </a:solidFill>
              </a:rPr>
              <a:t>  2) They no longer qualify for the exemption.</a:t>
            </a:r>
            <a:endParaRPr lang="en-US"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a:p>
        </p:txBody>
      </p:sp>
      <p:pic>
        <p:nvPicPr>
          <p:cNvPr id="24578" name="Picture 2" descr="Contact Us Question Customer Service Support Concept"/>
          <p:cNvPicPr>
            <a:picLocks noChangeAspect="1" noChangeArrowheads="1"/>
          </p:cNvPicPr>
          <p:nvPr/>
        </p:nvPicPr>
        <p:blipFill>
          <a:blip r:embed="rId2"/>
          <a:srcRect/>
          <a:stretch>
            <a:fillRect/>
          </a:stretch>
        </p:blipFill>
        <p:spPr bwMode="auto">
          <a:xfrm>
            <a:off x="1600200" y="1828800"/>
            <a:ext cx="5962650" cy="3848101"/>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2209800"/>
          </a:xfrm>
        </p:spPr>
        <p:txBody>
          <a:bodyPr/>
          <a:lstStyle/>
          <a:p>
            <a:pPr lvl="0">
              <a:buNone/>
            </a:pPr>
            <a:r>
              <a:rPr lang="en-US" dirty="0" smtClean="0">
                <a:solidFill>
                  <a:srgbClr val="C00000"/>
                </a:solidFill>
              </a:rPr>
              <a:t>  </a:t>
            </a:r>
            <a:r>
              <a:rPr lang="en-US" u="sng" dirty="0" smtClean="0">
                <a:solidFill>
                  <a:srgbClr val="C00000"/>
                </a:solidFill>
              </a:rPr>
              <a:t>Income Test</a:t>
            </a:r>
            <a:r>
              <a:rPr lang="en-US" dirty="0" smtClean="0"/>
              <a:t> </a:t>
            </a:r>
          </a:p>
          <a:p>
            <a:pPr lvl="0"/>
            <a:r>
              <a:rPr lang="en-US" dirty="0" smtClean="0">
                <a:solidFill>
                  <a:schemeClr val="tx2"/>
                </a:solidFill>
              </a:rPr>
              <a:t>Income used for the income test is </a:t>
            </a:r>
            <a:r>
              <a:rPr lang="en-US" i="1" u="sng" dirty="0" smtClean="0">
                <a:solidFill>
                  <a:srgbClr val="C00000"/>
                </a:solidFill>
              </a:rPr>
              <a:t>household income</a:t>
            </a:r>
            <a:r>
              <a:rPr lang="en-US" dirty="0" smtClean="0">
                <a:solidFill>
                  <a:schemeClr val="tx2"/>
                </a:solidFill>
              </a:rPr>
              <a:t>.</a:t>
            </a:r>
          </a:p>
          <a:p>
            <a:pPr lvl="0">
              <a:buNone/>
            </a:pPr>
            <a:r>
              <a:rPr lang="en-US" dirty="0" smtClean="0">
                <a:solidFill>
                  <a:schemeClr val="tx2"/>
                </a:solidFill>
              </a:rPr>
              <a:t>  </a:t>
            </a:r>
          </a:p>
          <a:p>
            <a:pPr lvl="0"/>
            <a:r>
              <a:rPr lang="en-US" dirty="0" smtClean="0">
                <a:solidFill>
                  <a:schemeClr val="tx2"/>
                </a:solidFill>
              </a:rPr>
              <a:t>It includes wages, interest, dividends and rent;   </a:t>
            </a:r>
          </a:p>
          <a:p>
            <a:endParaRPr lang="en-US" dirty="0"/>
          </a:p>
        </p:txBody>
      </p:sp>
      <p:pic>
        <p:nvPicPr>
          <p:cNvPr id="32770" name="Picture 2" descr="Investment Currency Forex Economy Trade Concept"/>
          <p:cNvPicPr>
            <a:picLocks noChangeAspect="1" noChangeArrowheads="1"/>
          </p:cNvPicPr>
          <p:nvPr/>
        </p:nvPicPr>
        <p:blipFill>
          <a:blip r:embed="rId2"/>
          <a:srcRect/>
          <a:stretch>
            <a:fillRect/>
          </a:stretch>
        </p:blipFill>
        <p:spPr bwMode="auto">
          <a:xfrm>
            <a:off x="2286000" y="3581400"/>
            <a:ext cx="4267200" cy="25336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5029200"/>
          </a:xfrm>
        </p:spPr>
        <p:txBody>
          <a:bodyPr/>
          <a:lstStyle/>
          <a:p>
            <a:pPr lvl="0">
              <a:buNone/>
            </a:pPr>
            <a:r>
              <a:rPr lang="en-US" dirty="0" smtClean="0"/>
              <a:t>  </a:t>
            </a:r>
            <a:r>
              <a:rPr lang="en-US" dirty="0" smtClean="0">
                <a:solidFill>
                  <a:schemeClr val="tx2"/>
                </a:solidFill>
              </a:rPr>
              <a:t>In addition it also </a:t>
            </a:r>
            <a:r>
              <a:rPr lang="en-US" dirty="0" smtClean="0">
                <a:solidFill>
                  <a:srgbClr val="C00000"/>
                </a:solidFill>
              </a:rPr>
              <a:t>includes, but is not limited to –</a:t>
            </a:r>
          </a:p>
          <a:p>
            <a:pPr lvl="0">
              <a:buNone/>
            </a:pPr>
            <a:endParaRPr lang="en-US" dirty="0" smtClean="0">
              <a:solidFill>
                <a:srgbClr val="C00000"/>
              </a:solidFill>
            </a:endParaRPr>
          </a:p>
          <a:p>
            <a:pPr lvl="0"/>
            <a:r>
              <a:rPr lang="en-US" dirty="0" smtClean="0">
                <a:solidFill>
                  <a:schemeClr val="tx2"/>
                </a:solidFill>
              </a:rPr>
              <a:t>Social security, unemployment, worker’s compensation and public assistance;</a:t>
            </a:r>
          </a:p>
          <a:p>
            <a:pPr lvl="0"/>
            <a:endParaRPr lang="en-US" dirty="0" smtClean="0">
              <a:solidFill>
                <a:schemeClr val="tx2"/>
              </a:solidFill>
            </a:endParaRPr>
          </a:p>
          <a:p>
            <a:pPr lvl="0"/>
            <a:r>
              <a:rPr lang="en-US" dirty="0" smtClean="0">
                <a:solidFill>
                  <a:schemeClr val="tx2"/>
                </a:solidFill>
              </a:rPr>
              <a:t>Alimony and child support, retirement and disability pensions;</a:t>
            </a:r>
          </a:p>
          <a:p>
            <a:pPr lvl="0"/>
            <a:endParaRPr lang="en-US" dirty="0" smtClean="0">
              <a:solidFill>
                <a:schemeClr val="tx2"/>
              </a:solidFill>
            </a:endParaRPr>
          </a:p>
          <a:p>
            <a:pPr lvl="0"/>
            <a:r>
              <a:rPr lang="en-US" dirty="0" smtClean="0">
                <a:solidFill>
                  <a:schemeClr val="tx2"/>
                </a:solidFill>
              </a:rPr>
              <a:t>College scholarships and grants</a:t>
            </a:r>
            <a:r>
              <a:rPr lang="en-US" dirty="0" smtClean="0">
                <a:solidFill>
                  <a:schemeClr val="tx2"/>
                </a:solidFill>
              </a:rPr>
              <a:t>; and –</a:t>
            </a:r>
          </a:p>
          <a:p>
            <a:pPr lvl="0"/>
            <a:endParaRPr lang="en-US" dirty="0" smtClean="0">
              <a:solidFill>
                <a:schemeClr val="tx2"/>
              </a:solidFill>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2286000"/>
          </a:xfrm>
        </p:spPr>
        <p:txBody>
          <a:bodyPr/>
          <a:lstStyle/>
          <a:p>
            <a:r>
              <a:rPr lang="en-US" dirty="0" smtClean="0">
                <a:solidFill>
                  <a:schemeClr val="tx2"/>
                </a:solidFill>
              </a:rPr>
              <a:t>Regular contributions from persons not living in the household;</a:t>
            </a:r>
          </a:p>
          <a:p>
            <a:pPr lvl="0"/>
            <a:endParaRPr lang="en-US" dirty="0" smtClean="0">
              <a:solidFill>
                <a:schemeClr val="tx2"/>
              </a:solidFill>
            </a:endParaRPr>
          </a:p>
          <a:p>
            <a:pPr lvl="0"/>
            <a:r>
              <a:rPr lang="en-US" dirty="0" smtClean="0">
                <a:solidFill>
                  <a:schemeClr val="tx2"/>
                </a:solidFill>
              </a:rPr>
              <a:t>As the name implies,</a:t>
            </a:r>
            <a:r>
              <a:rPr lang="en-US" dirty="0" smtClean="0"/>
              <a:t> </a:t>
            </a:r>
            <a:r>
              <a:rPr lang="en-US" i="1" u="sng" dirty="0" smtClean="0">
                <a:solidFill>
                  <a:srgbClr val="C00000"/>
                </a:solidFill>
              </a:rPr>
              <a:t>household income</a:t>
            </a:r>
            <a:r>
              <a:rPr lang="en-US" dirty="0" smtClean="0">
                <a:solidFill>
                  <a:srgbClr val="C00000"/>
                </a:solidFill>
              </a:rPr>
              <a:t> </a:t>
            </a:r>
            <a:r>
              <a:rPr lang="en-US" dirty="0" smtClean="0">
                <a:solidFill>
                  <a:schemeClr val="tx2"/>
                </a:solidFill>
              </a:rPr>
              <a:t>also includes all income of everyone living in the household.</a:t>
            </a:r>
          </a:p>
          <a:p>
            <a:endParaRPr lang="en-US" dirty="0"/>
          </a:p>
        </p:txBody>
      </p:sp>
      <p:pic>
        <p:nvPicPr>
          <p:cNvPr id="30722" name="Picture 2" descr="Robot vacuum cleaner cleans floor while team of housekeepers raising hands"/>
          <p:cNvPicPr>
            <a:picLocks noChangeAspect="1" noChangeArrowheads="1"/>
          </p:cNvPicPr>
          <p:nvPr/>
        </p:nvPicPr>
        <p:blipFill>
          <a:blip r:embed="rId2"/>
          <a:srcRect/>
          <a:stretch>
            <a:fillRect/>
          </a:stretch>
        </p:blipFill>
        <p:spPr bwMode="auto">
          <a:xfrm>
            <a:off x="1524000" y="3429001"/>
            <a:ext cx="5962650" cy="27432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 calcmode="lin" valueType="num">
                                      <p:cBhvr additive="base">
                                        <p:cTn id="10" dur="500" fill="hold"/>
                                        <p:tgtEl>
                                          <p:spTgt spid="30722"/>
                                        </p:tgtEl>
                                        <p:attrNameLst>
                                          <p:attrName>ppt_x</p:attrName>
                                        </p:attrNameLst>
                                      </p:cBhvr>
                                      <p:tavLst>
                                        <p:tav tm="0">
                                          <p:val>
                                            <p:strVal val="#ppt_x"/>
                                          </p:val>
                                        </p:tav>
                                        <p:tav tm="100000">
                                          <p:val>
                                            <p:strVal val="#ppt_x"/>
                                          </p:val>
                                        </p:tav>
                                      </p:tavLst>
                                    </p:anim>
                                    <p:anim calcmode="lin" valueType="num">
                                      <p:cBhvr additive="base">
                                        <p:cTn id="11"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1143000"/>
          </a:xfrm>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t>    </a:t>
            </a:r>
          </a:p>
          <a:p>
            <a:pPr>
              <a:buNone/>
            </a:pPr>
            <a:r>
              <a:rPr lang="en-US" sz="2400" dirty="0" smtClean="0">
                <a:solidFill>
                  <a:schemeClr val="tx2"/>
                </a:solidFill>
              </a:rPr>
              <a:t>   2024 Federal Poverty Guidelines:</a:t>
            </a:r>
            <a:endParaRPr lang="en-US" sz="2400" dirty="0">
              <a:solidFill>
                <a:schemeClr val="tx2"/>
              </a:solidFill>
            </a:endParaRPr>
          </a:p>
        </p:txBody>
      </p:sp>
      <p:graphicFrame>
        <p:nvGraphicFramePr>
          <p:cNvPr id="4" name="Object 3"/>
          <p:cNvGraphicFramePr>
            <a:graphicFrameLocks noChangeAspect="1"/>
          </p:cNvGraphicFramePr>
          <p:nvPr/>
        </p:nvGraphicFramePr>
        <p:xfrm>
          <a:off x="3352800" y="3276600"/>
          <a:ext cx="3047367" cy="2868810"/>
        </p:xfrm>
        <a:graphic>
          <a:graphicData uri="http://schemas.openxmlformats.org/presentationml/2006/ole">
            <p:oleObj spid="_x0000_s1026" name="Worksheet" r:id="rId3" imgW="2438376" imgH="2295515" progId="Excel.Sheet.8">
              <p:embed/>
            </p:oleObj>
          </a:graphicData>
        </a:graphic>
      </p:graphicFrame>
      <p:sp>
        <p:nvSpPr>
          <p:cNvPr id="5" name="Rectangle 4"/>
          <p:cNvSpPr/>
          <p:nvPr/>
        </p:nvSpPr>
        <p:spPr>
          <a:xfrm>
            <a:off x="685800" y="914400"/>
            <a:ext cx="8077200" cy="1569660"/>
          </a:xfrm>
          <a:prstGeom prst="rect">
            <a:avLst/>
          </a:prstGeom>
        </p:spPr>
        <p:txBody>
          <a:bodyPr wrap="square">
            <a:spAutoFit/>
          </a:bodyPr>
          <a:lstStyle/>
          <a:p>
            <a:pPr lvl="0"/>
            <a:r>
              <a:rPr lang="en-US" sz="2400" dirty="0" smtClean="0">
                <a:solidFill>
                  <a:schemeClr val="tx2"/>
                </a:solidFill>
              </a:rPr>
              <a:t>The </a:t>
            </a:r>
            <a:r>
              <a:rPr lang="en-US" sz="2400" b="1" u="sng" dirty="0" smtClean="0">
                <a:solidFill>
                  <a:srgbClr val="C00000"/>
                </a:solidFill>
              </a:rPr>
              <a:t>Income Test</a:t>
            </a:r>
            <a:r>
              <a:rPr lang="en-US" sz="2400" u="sng" dirty="0" smtClean="0">
                <a:solidFill>
                  <a:srgbClr val="C00000"/>
                </a:solidFill>
              </a:rPr>
              <a:t> </a:t>
            </a:r>
            <a:r>
              <a:rPr lang="en-US" sz="2400" dirty="0" smtClean="0">
                <a:solidFill>
                  <a:schemeClr val="tx2"/>
                </a:solidFill>
              </a:rPr>
              <a:t>is met if total </a:t>
            </a:r>
            <a:r>
              <a:rPr lang="en-US" sz="2400" i="1" u="sng" dirty="0" smtClean="0">
                <a:solidFill>
                  <a:srgbClr val="C00000"/>
                </a:solidFill>
              </a:rPr>
              <a:t>household income</a:t>
            </a:r>
            <a:r>
              <a:rPr lang="en-US" sz="2400" dirty="0" smtClean="0">
                <a:solidFill>
                  <a:srgbClr val="C00000"/>
                </a:solidFill>
              </a:rPr>
              <a:t> </a:t>
            </a:r>
            <a:r>
              <a:rPr lang="en-US" sz="2400" dirty="0" smtClean="0">
                <a:solidFill>
                  <a:schemeClr val="tx2"/>
                </a:solidFill>
              </a:rPr>
              <a:t>is less than </a:t>
            </a:r>
            <a:r>
              <a:rPr lang="en-US" sz="2400" b="1" u="sng" dirty="0" smtClean="0">
                <a:solidFill>
                  <a:srgbClr val="C00000"/>
                </a:solidFill>
              </a:rPr>
              <a:t>Federal Poverty Guidelines published in the prior calendar  year</a:t>
            </a:r>
            <a:r>
              <a:rPr lang="en-US" sz="2400" dirty="0" smtClean="0">
                <a:solidFill>
                  <a:srgbClr val="C00000"/>
                </a:solidFill>
              </a:rPr>
              <a:t> </a:t>
            </a:r>
            <a:r>
              <a:rPr lang="en-US" sz="2400" dirty="0" smtClean="0">
                <a:solidFill>
                  <a:schemeClr val="tx2"/>
                </a:solidFill>
              </a:rPr>
              <a:t>or a higher amount used by the local taxing unit.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3505200"/>
          </a:xfrm>
        </p:spPr>
        <p:txBody>
          <a:bodyPr/>
          <a:lstStyle/>
          <a:p>
            <a:pPr lvl="0">
              <a:buNone/>
            </a:pPr>
            <a:r>
              <a:rPr lang="en-US" b="1" u="sng" dirty="0" smtClean="0">
                <a:solidFill>
                  <a:srgbClr val="C00000"/>
                </a:solidFill>
              </a:rPr>
              <a:t>Asset Test</a:t>
            </a:r>
          </a:p>
          <a:p>
            <a:pPr lvl="0"/>
            <a:r>
              <a:rPr lang="en-US" dirty="0" smtClean="0">
                <a:solidFill>
                  <a:schemeClr val="tx2"/>
                </a:solidFill>
              </a:rPr>
              <a:t>The purpose of the asset test is to determine resources available, either cash or property that can be converted to cash (sold) and then can be used to pay property taxes.</a:t>
            </a:r>
          </a:p>
          <a:p>
            <a:pPr lvl="0"/>
            <a:endParaRPr lang="en-US" dirty="0" smtClean="0">
              <a:solidFill>
                <a:schemeClr val="tx2"/>
              </a:solidFill>
            </a:endParaRPr>
          </a:p>
          <a:p>
            <a:pPr lvl="0"/>
            <a:r>
              <a:rPr lang="en-US" dirty="0" smtClean="0">
                <a:solidFill>
                  <a:schemeClr val="tx2"/>
                </a:solidFill>
              </a:rPr>
              <a:t>The asset test </a:t>
            </a:r>
            <a:r>
              <a:rPr lang="en-US" u="sng" dirty="0" smtClean="0">
                <a:solidFill>
                  <a:srgbClr val="C00000"/>
                </a:solidFill>
              </a:rPr>
              <a:t>doesn’t include</a:t>
            </a:r>
            <a:r>
              <a:rPr lang="en-US" dirty="0" smtClean="0">
                <a:solidFill>
                  <a:schemeClr val="tx2"/>
                </a:solidFill>
              </a:rPr>
              <a:t> the value of the principal residence.</a:t>
            </a:r>
          </a:p>
          <a:p>
            <a:endParaRPr lang="en-US" dirty="0"/>
          </a:p>
        </p:txBody>
      </p:sp>
      <p:pic>
        <p:nvPicPr>
          <p:cNvPr id="28674" name="Picture 2" descr="A house with a green door sits in a field with mountains in the background."/>
          <p:cNvPicPr>
            <a:picLocks noChangeAspect="1" noChangeArrowheads="1"/>
          </p:cNvPicPr>
          <p:nvPr/>
        </p:nvPicPr>
        <p:blipFill>
          <a:blip r:embed="rId2"/>
          <a:srcRect/>
          <a:stretch>
            <a:fillRect/>
          </a:stretch>
        </p:blipFill>
        <p:spPr bwMode="auto">
          <a:xfrm>
            <a:off x="3276600" y="4267200"/>
            <a:ext cx="3733800" cy="19145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dissolve">
                                      <p:cBhvr>
                                        <p:cTn id="15"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1371600"/>
            <a:ext cx="8229600" cy="4953000"/>
          </a:xfrm>
        </p:spPr>
        <p:txBody>
          <a:bodyPr/>
          <a:lstStyle/>
          <a:p>
            <a:pPr lvl="0">
              <a:buNone/>
            </a:pPr>
            <a:r>
              <a:rPr lang="en-US" dirty="0" smtClean="0"/>
              <a:t>   </a:t>
            </a:r>
            <a:r>
              <a:rPr lang="en-US" dirty="0" smtClean="0">
                <a:solidFill>
                  <a:schemeClr val="tx2"/>
                </a:solidFill>
              </a:rPr>
              <a:t>Examples of assets that </a:t>
            </a:r>
            <a:r>
              <a:rPr lang="en-US" dirty="0" smtClean="0">
                <a:solidFill>
                  <a:srgbClr val="C00000"/>
                </a:solidFill>
              </a:rPr>
              <a:t>may be included</a:t>
            </a:r>
            <a:r>
              <a:rPr lang="en-US" dirty="0" smtClean="0">
                <a:solidFill>
                  <a:schemeClr val="tx2"/>
                </a:solidFill>
              </a:rPr>
              <a:t> in the local unit asset test are:</a:t>
            </a:r>
          </a:p>
          <a:p>
            <a:pPr lvl="0">
              <a:buNone/>
            </a:pPr>
            <a:endParaRPr lang="en-US" dirty="0" smtClean="0">
              <a:solidFill>
                <a:schemeClr val="tx2"/>
              </a:solidFill>
            </a:endParaRPr>
          </a:p>
          <a:p>
            <a:pPr lvl="0"/>
            <a:r>
              <a:rPr lang="en-US" dirty="0" smtClean="0">
                <a:solidFill>
                  <a:schemeClr val="tx2"/>
                </a:solidFill>
              </a:rPr>
              <a:t>A second home, land, vehicles;</a:t>
            </a:r>
          </a:p>
          <a:p>
            <a:pPr lvl="0"/>
            <a:endParaRPr lang="en-US" dirty="0" smtClean="0">
              <a:solidFill>
                <a:schemeClr val="tx2"/>
              </a:solidFill>
            </a:endParaRPr>
          </a:p>
          <a:p>
            <a:pPr lvl="0"/>
            <a:r>
              <a:rPr lang="en-US" dirty="0" smtClean="0">
                <a:solidFill>
                  <a:schemeClr val="tx2"/>
                </a:solidFill>
              </a:rPr>
              <a:t>Campers, motor-homes, boats, ATV’s;</a:t>
            </a:r>
          </a:p>
          <a:p>
            <a:pPr lvl="0"/>
            <a:endParaRPr lang="en-US" dirty="0" smtClean="0">
              <a:solidFill>
                <a:schemeClr val="tx2"/>
              </a:solidFill>
            </a:endParaRPr>
          </a:p>
          <a:p>
            <a:r>
              <a:rPr lang="en-US" dirty="0" smtClean="0">
                <a:solidFill>
                  <a:schemeClr val="tx2"/>
                </a:solidFill>
              </a:rPr>
              <a:t>Bank accounts, investment accounts, proceeds from the sale of property;</a:t>
            </a:r>
            <a:endParaRPr lang="en-US" dirty="0">
              <a:solidFill>
                <a:schemeClr val="tx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2211</TotalTime>
  <Words>831</Words>
  <Application>Microsoft Office PowerPoint</Application>
  <PresentationFormat>On-screen Show (4:3)</PresentationFormat>
  <Paragraphs>97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Flow</vt:lpstr>
      <vt:lpstr>Worksheet</vt:lpstr>
      <vt:lpstr>     MICHIGAN PROPERTY TAX           POVERTY EXEMPTION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        MICHIGAN PROPERTY TAX    EXEMPTION FOR DISABLED        VETERANS    </vt:lpstr>
      <vt:lpstr> </vt:lpstr>
      <vt:lpstr>Slide 24</vt:lpstr>
      <vt:lpstr>Slide 25</vt:lpstr>
      <vt:lpstr>Slide 26</vt:lpstr>
      <vt:lpstr>Slide 27</vt:lpstr>
      <vt:lpstr>Slide 28</vt:lpstr>
      <vt:lpstr>Slide 29</vt:lpstr>
      <vt:lpstr>Slide 30</vt:lpstr>
      <vt:lpstr>Slide 31</vt:lpstr>
      <vt:lpstr>IV. Rescission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PROPERTY TAX EXEMPTION FOR DISABLED VETERANS</dc:title>
  <dc:creator>jfense</dc:creator>
  <cp:lastModifiedBy>jfense</cp:lastModifiedBy>
  <cp:revision>102</cp:revision>
  <dcterms:created xsi:type="dcterms:W3CDTF">2024-09-05T18:12:45Z</dcterms:created>
  <dcterms:modified xsi:type="dcterms:W3CDTF">2025-03-03T15:28:55Z</dcterms:modified>
</cp:coreProperties>
</file>